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Quicksand"/>
      <p:regular r:id="rId14"/>
      <p:bold r:id="rId15"/>
    </p:embeddedFont>
    <p:embeddedFont>
      <p:font typeface="Helvetica Neue"/>
      <p:regular r:id="rId16"/>
      <p:bold r:id="rId17"/>
      <p:italic r:id="rId18"/>
      <p:boldItalic r:id="rId19"/>
    </p:embeddedFont>
    <p:embeddedFont>
      <p:font typeface="Helvetica Neue Light"/>
      <p:regular r:id="rId20"/>
      <p:bold r:id="rId21"/>
      <p:italic r:id="rId22"/>
      <p:boldItalic r:id="rId23"/>
    </p:embeddedFont>
    <p:embeddedFont>
      <p:font typeface="Quicksand Light"/>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HelveticaNeueLight-regular.fntdata"/><Relationship Id="rId22" Type="http://schemas.openxmlformats.org/officeDocument/2006/relationships/font" Target="fonts/HelveticaNeueLight-italic.fntdata"/><Relationship Id="rId21" Type="http://schemas.openxmlformats.org/officeDocument/2006/relationships/font" Target="fonts/HelveticaNeueLight-bold.fntdata"/><Relationship Id="rId24" Type="http://schemas.openxmlformats.org/officeDocument/2006/relationships/font" Target="fonts/QuicksandLight-regular.fntdata"/><Relationship Id="rId23" Type="http://schemas.openxmlformats.org/officeDocument/2006/relationships/font" Target="fonts/HelveticaNeueLigh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QuicksandLight-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Quicksand-bold.fntdata"/><Relationship Id="rId14" Type="http://schemas.openxmlformats.org/officeDocument/2006/relationships/font" Target="fonts/Quicksand-regular.fntdata"/><Relationship Id="rId17" Type="http://schemas.openxmlformats.org/officeDocument/2006/relationships/font" Target="fonts/HelveticaNeue-bold.fntdata"/><Relationship Id="rId16" Type="http://schemas.openxmlformats.org/officeDocument/2006/relationships/font" Target="fonts/HelveticaNeue-regular.fntdata"/><Relationship Id="rId19" Type="http://schemas.openxmlformats.org/officeDocument/2006/relationships/font" Target="fonts/HelveticaNeue-boldItalic.fntdata"/><Relationship Id="rId18" Type="http://schemas.openxmlformats.org/officeDocument/2006/relationships/font" Target="fonts/HelveticaNeue-italic.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799" cy="4572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2" y="0"/>
            <a:ext cx="2971799" cy="4572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Clr>
                <a:schemeClr val="dk1"/>
              </a:buClr>
              <a:buSzPts val="1400"/>
              <a:buFont typeface="Calibri"/>
              <a:buNone/>
              <a:defRPr b="0" i="0" sz="16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799" cy="4572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1"/>
              </a:buClr>
              <a:buSzPts val="1400"/>
              <a:buFont typeface="Calibri"/>
              <a:buNone/>
              <a:defRPr b="0" i="0" sz="1200" u="none" cap="none" strike="noStrike">
                <a:solidFill>
                  <a:schemeClr val="dk1"/>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2" y="8685213"/>
            <a:ext cx="2971799"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chemeClr val="dk1"/>
              </a:buClr>
              <a:buFont typeface="Calibri"/>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 name="Shape 27"/>
        <p:cNvGrpSpPr/>
        <p:nvPr/>
      </p:nvGrpSpPr>
      <p:grpSpPr>
        <a:xfrm>
          <a:off x="0" y="0"/>
          <a:ext cx="0" cy="0"/>
          <a:chOff x="0" y="0"/>
          <a:chExt cx="0" cy="0"/>
        </a:xfrm>
      </p:grpSpPr>
      <p:sp>
        <p:nvSpPr>
          <p:cNvPr id="28" name="Google Shape;28;p4:notes"/>
          <p:cNvSpPr txBox="1"/>
          <p:nvPr>
            <p:ph idx="1" type="body"/>
          </p:nvPr>
        </p:nvSpPr>
        <p:spPr>
          <a:xfrm>
            <a:off x="685800" y="4343400"/>
            <a:ext cx="5486399"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rPr lang="en-US"/>
              <a:t>Luca</a:t>
            </a:r>
            <a:endParaRPr b="0" i="0" sz="1600" u="none" cap="none" strike="noStrike">
              <a:solidFill>
                <a:schemeClr val="dk1"/>
              </a:solidFill>
              <a:latin typeface="Calibri"/>
              <a:ea typeface="Calibri"/>
              <a:cs typeface="Calibri"/>
              <a:sym typeface="Calibri"/>
            </a:endParaRPr>
          </a:p>
        </p:txBody>
      </p:sp>
      <p:sp>
        <p:nvSpPr>
          <p:cNvPr id="29" name="Google Shape;29;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 name="Shape 44"/>
        <p:cNvGrpSpPr/>
        <p:nvPr/>
      </p:nvGrpSpPr>
      <p:grpSpPr>
        <a:xfrm>
          <a:off x="0" y="0"/>
          <a:ext cx="0" cy="0"/>
          <a:chOff x="0" y="0"/>
          <a:chExt cx="0" cy="0"/>
        </a:xfrm>
      </p:grpSpPr>
      <p:sp>
        <p:nvSpPr>
          <p:cNvPr id="45" name="Google Shape;45;g6e167e4fc3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
        <p:nvSpPr>
          <p:cNvPr id="46" name="Google Shape;46;g6e167e4fc3_0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6e167e4fc3_0_6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t/>
            </a:r>
            <a:endParaRPr b="0" i="0" sz="1600" u="none" cap="none" strike="noStrike">
              <a:solidFill>
                <a:schemeClr val="dk1"/>
              </a:solidFill>
              <a:latin typeface="Calibri"/>
              <a:ea typeface="Calibri"/>
              <a:cs typeface="Calibri"/>
              <a:sym typeface="Calibri"/>
            </a:endParaRPr>
          </a:p>
        </p:txBody>
      </p:sp>
      <p:sp>
        <p:nvSpPr>
          <p:cNvPr id="72" name="Google Shape;72;g6e167e4fc3_0_6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6e167e4fc3_0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rPr lang="en-US"/>
              <a:t>Functionality = business, night life</a:t>
            </a:r>
            <a:endParaRPr b="0" i="0" sz="1600" u="none" cap="none" strike="noStrike">
              <a:solidFill>
                <a:schemeClr val="dk1"/>
              </a:solidFill>
              <a:latin typeface="Calibri"/>
              <a:ea typeface="Calibri"/>
              <a:cs typeface="Calibri"/>
              <a:sym typeface="Calibri"/>
            </a:endParaRPr>
          </a:p>
        </p:txBody>
      </p:sp>
      <p:sp>
        <p:nvSpPr>
          <p:cNvPr id="80" name="Google Shape;80;g6e167e4fc3_0_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6e167e4fc3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rPr lang="en-US"/>
              <a:t>Functionality = business, night life</a:t>
            </a:r>
            <a:endParaRPr b="0" i="0" sz="1600" u="none" cap="none" strike="noStrike">
              <a:solidFill>
                <a:schemeClr val="dk1"/>
              </a:solidFill>
              <a:latin typeface="Calibri"/>
              <a:ea typeface="Calibri"/>
              <a:cs typeface="Calibri"/>
              <a:sym typeface="Calibri"/>
            </a:endParaRPr>
          </a:p>
        </p:txBody>
      </p:sp>
      <p:sp>
        <p:nvSpPr>
          <p:cNvPr id="88" name="Google Shape;88;g6e167e4fc3_0_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5920239a75_1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Arial"/>
                <a:ea typeface="Arial"/>
                <a:cs typeface="Arial"/>
                <a:sym typeface="Arial"/>
              </a:rPr>
              <a:t>Health</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US" sz="1200">
                <a:latin typeface="Arial"/>
                <a:ea typeface="Arial"/>
                <a:cs typeface="Arial"/>
                <a:sym typeface="Arial"/>
              </a:rPr>
              <a:t>Infectious diseases spread because people move. In the past epidemics like the black plague were diffusing slowly from one town the nearest one, today new flu strains like H1N1 spread faster across the continents travelling on the air transport network</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US" sz="1200">
                <a:latin typeface="Arial"/>
                <a:ea typeface="Arial"/>
                <a:cs typeface="Arial"/>
                <a:sym typeface="Arial"/>
              </a:rPr>
              <a:t>Transportation affects our health in other ways too: in the US the typical commute lasts more than 30 minutes: overall we spend 1 hour travelling</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US" sz="1200">
                <a:latin typeface="Arial"/>
                <a:ea typeface="Arial"/>
                <a:cs typeface="Arial"/>
                <a:sym typeface="Arial"/>
              </a:rPr>
              <a:t>the stress associated with traffic jams has an impact on our wellbeing, while the pollutants released by combustion engines pose a threat to our health</a:t>
            </a:r>
            <a:endParaRPr sz="1200">
              <a:latin typeface="Arial"/>
              <a:ea typeface="Arial"/>
              <a:cs typeface="Arial"/>
              <a:sym typeface="Arial"/>
            </a:endParaRPr>
          </a:p>
          <a:p>
            <a:pPr indent="0" lvl="0" marL="0" rtl="0" algn="l">
              <a:spcBef>
                <a:spcPts val="0"/>
              </a:spcBef>
              <a:spcAft>
                <a:spcPts val="0"/>
              </a:spcAft>
              <a:buNone/>
            </a:pPr>
            <a:r>
              <a:rPr lang="en-US" sz="1200">
                <a:latin typeface="Arial"/>
                <a:ea typeface="Arial"/>
                <a:cs typeface="Arial"/>
                <a:sym typeface="Arial"/>
              </a:rPr>
              <a:t>Environment</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US" sz="1200">
                <a:latin typeface="Arial"/>
                <a:ea typeface="Arial"/>
                <a:cs typeface="Arial"/>
                <a:sym typeface="Arial"/>
              </a:rPr>
              <a:t>These pollutants do not harm </a:t>
            </a:r>
            <a:r>
              <a:rPr lang="en-US" sz="1200">
                <a:latin typeface="Arial"/>
                <a:ea typeface="Arial"/>
                <a:cs typeface="Arial"/>
                <a:sym typeface="Arial"/>
              </a:rPr>
              <a:t>just </a:t>
            </a:r>
            <a:r>
              <a:rPr lang="en-US" sz="1200">
                <a:latin typeface="Arial"/>
                <a:ea typeface="Arial"/>
                <a:cs typeface="Arial"/>
                <a:sym typeface="Arial"/>
              </a:rPr>
              <a:t>humans, but other species and the environment as well. T</a:t>
            </a:r>
            <a:r>
              <a:rPr lang="en-US" sz="1200">
                <a:latin typeface="Arial"/>
                <a:ea typeface="Arial"/>
                <a:cs typeface="Arial"/>
                <a:sym typeface="Arial"/>
              </a:rPr>
              <a:t>ransportation is the second source of greenhouse gas emissions to the atmosphere and is one of the main human activities contributing to global warming and climate change. </a:t>
            </a:r>
            <a:endParaRPr sz="1200">
              <a:latin typeface="Arial"/>
              <a:ea typeface="Arial"/>
              <a:cs typeface="Arial"/>
              <a:sym typeface="Arial"/>
            </a:endParaRPr>
          </a:p>
          <a:p>
            <a:pPr indent="0" lvl="0" marL="0" rtl="0" algn="l">
              <a:spcBef>
                <a:spcPts val="0"/>
              </a:spcBef>
              <a:spcAft>
                <a:spcPts val="0"/>
              </a:spcAft>
              <a:buNone/>
            </a:pPr>
            <a:r>
              <a:rPr lang="en-US" sz="1200">
                <a:latin typeface="Arial"/>
                <a:ea typeface="Arial"/>
                <a:cs typeface="Arial"/>
                <a:sym typeface="Arial"/>
              </a:rPr>
              <a:t>Economy</a:t>
            </a:r>
            <a:endParaRPr sz="1200">
              <a:latin typeface="Arial"/>
              <a:ea typeface="Arial"/>
              <a:cs typeface="Arial"/>
              <a:sym typeface="Arial"/>
            </a:endParaRPr>
          </a:p>
          <a:p>
            <a:pPr indent="-304800" lvl="0" marL="457200" rtl="0" algn="l">
              <a:spcBef>
                <a:spcPts val="0"/>
              </a:spcBef>
              <a:spcAft>
                <a:spcPts val="0"/>
              </a:spcAft>
              <a:buSzPts val="1200"/>
              <a:buFont typeface="Arial"/>
              <a:buChar char="●"/>
            </a:pPr>
            <a:r>
              <a:rPr lang="en-US" sz="1200">
                <a:latin typeface="Arial"/>
                <a:ea typeface="Arial"/>
                <a:cs typeface="Arial"/>
                <a:sym typeface="Arial"/>
              </a:rPr>
              <a:t>In the EU transportation the second largest expenditure category after housing (15-25%). More efficient forms of transportation and better urban planning could help us save money and reduce the damage we do to the environment. </a:t>
            </a:r>
            <a:endParaRPr sz="1200">
              <a:latin typeface="Arial"/>
              <a:ea typeface="Arial"/>
              <a:cs typeface="Arial"/>
              <a:sym typeface="Arial"/>
            </a:endParaRPr>
          </a:p>
        </p:txBody>
      </p:sp>
      <p:sp>
        <p:nvSpPr>
          <p:cNvPr id="96" name="Google Shape;96;g5920239a75_1_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6e167e4fc3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6e167e4fc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6e167e4fc3_0_4:notes"/>
          <p:cNvSpPr txBox="1"/>
          <p:nvPr>
            <p:ph idx="12" type="sldNum"/>
          </p:nvPr>
        </p:nvSpPr>
        <p:spPr>
          <a:xfrm>
            <a:off x="3884612"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Font typeface="Calibri"/>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6e167e4fc3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6e167e4fc3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6e167e4fc3_0_12:notes"/>
          <p:cNvSpPr txBox="1"/>
          <p:nvPr>
            <p:ph idx="12" type="sldNum"/>
          </p:nvPr>
        </p:nvSpPr>
        <p:spPr>
          <a:xfrm>
            <a:off x="3884612"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chemeClr val="dk1"/>
              </a:buClr>
              <a:buFont typeface="Calibri"/>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6e167e4fc3_0_1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Font typeface="Calibri"/>
              <a:buNone/>
            </a:pPr>
            <a:r>
              <a:rPr lang="en-US"/>
              <a:t>Luca</a:t>
            </a:r>
            <a:endParaRPr b="0" i="0" sz="1600" u="none" cap="none" strike="noStrike">
              <a:solidFill>
                <a:schemeClr val="dk1"/>
              </a:solidFill>
              <a:latin typeface="Calibri"/>
              <a:ea typeface="Calibri"/>
              <a:cs typeface="Calibri"/>
              <a:sym typeface="Calibri"/>
            </a:endParaRPr>
          </a:p>
        </p:txBody>
      </p:sp>
      <p:sp>
        <p:nvSpPr>
          <p:cNvPr id="116" name="Google Shape;116;g6e167e4fc3_0_1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5" name="Shape 15"/>
        <p:cNvGrpSpPr/>
        <p:nvPr/>
      </p:nvGrpSpPr>
      <p:grpSpPr>
        <a:xfrm>
          <a:off x="0" y="0"/>
          <a:ext cx="0" cy="0"/>
          <a:chOff x="0" y="0"/>
          <a:chExt cx="0" cy="0"/>
        </a:xfrm>
      </p:grpSpPr>
      <p:sp>
        <p:nvSpPr>
          <p:cNvPr id="16" name="Google Shape;16;p2"/>
          <p:cNvSpPr txBox="1"/>
          <p:nvPr>
            <p:ph type="title"/>
          </p:nvPr>
        </p:nvSpPr>
        <p:spPr>
          <a:xfrm>
            <a:off x="457200" y="205979"/>
            <a:ext cx="8229600" cy="5334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3F3F3F"/>
              </a:buClr>
              <a:buSzPts val="1400"/>
              <a:buFont typeface="Calibri"/>
              <a:buNone/>
              <a:defRPr b="0" i="0" sz="3600" u="none" cap="none" strike="noStrike">
                <a:solidFill>
                  <a:srgbClr val="3F3F3F"/>
                </a:solidFill>
                <a:latin typeface="Calibri"/>
                <a:ea typeface="Calibri"/>
                <a:cs typeface="Calibri"/>
                <a:sym typeface="Calibri"/>
              </a:defRPr>
            </a:lvl1pPr>
            <a:lvl2pPr indent="0" lvl="1">
              <a:spcBef>
                <a:spcPts val="0"/>
              </a:spcBef>
              <a:spcAft>
                <a:spcPts val="0"/>
              </a:spcAft>
              <a:buSzPts val="1400"/>
              <a:buFont typeface="Arial"/>
              <a:buNone/>
              <a:defRPr sz="1800"/>
            </a:lvl2pPr>
            <a:lvl3pPr indent="0" lvl="2">
              <a:spcBef>
                <a:spcPts val="0"/>
              </a:spcBef>
              <a:spcAft>
                <a:spcPts val="0"/>
              </a:spcAft>
              <a:buSzPts val="1400"/>
              <a:buFont typeface="Arial"/>
              <a:buNone/>
              <a:defRPr sz="1800"/>
            </a:lvl3pPr>
            <a:lvl4pPr indent="0" lvl="3">
              <a:spcBef>
                <a:spcPts val="0"/>
              </a:spcBef>
              <a:spcAft>
                <a:spcPts val="0"/>
              </a:spcAft>
              <a:buSzPts val="1400"/>
              <a:buFont typeface="Arial"/>
              <a:buNone/>
              <a:defRPr sz="1800"/>
            </a:lvl4pPr>
            <a:lvl5pPr indent="0" lvl="4">
              <a:spcBef>
                <a:spcPts val="0"/>
              </a:spcBef>
              <a:spcAft>
                <a:spcPts val="0"/>
              </a:spcAft>
              <a:buSzPts val="1400"/>
              <a:buFont typeface="Arial"/>
              <a:buNone/>
              <a:defRPr sz="1800"/>
            </a:lvl5pPr>
            <a:lvl6pPr indent="0" lvl="5">
              <a:spcBef>
                <a:spcPts val="0"/>
              </a:spcBef>
              <a:spcAft>
                <a:spcPts val="0"/>
              </a:spcAft>
              <a:buSzPts val="1400"/>
              <a:buFont typeface="Arial"/>
              <a:buNone/>
              <a:defRPr sz="1800"/>
            </a:lvl6pPr>
            <a:lvl7pPr indent="0" lvl="6">
              <a:spcBef>
                <a:spcPts val="0"/>
              </a:spcBef>
              <a:spcAft>
                <a:spcPts val="0"/>
              </a:spcAft>
              <a:buSzPts val="1400"/>
              <a:buFont typeface="Arial"/>
              <a:buNone/>
              <a:defRPr sz="1800"/>
            </a:lvl7pPr>
            <a:lvl8pPr indent="0" lvl="7">
              <a:spcBef>
                <a:spcPts val="0"/>
              </a:spcBef>
              <a:spcAft>
                <a:spcPts val="0"/>
              </a:spcAft>
              <a:buSzPts val="1400"/>
              <a:buFont typeface="Arial"/>
              <a:buNone/>
              <a:defRPr sz="1800"/>
            </a:lvl8pPr>
            <a:lvl9pPr indent="0" lvl="8">
              <a:spcBef>
                <a:spcPts val="0"/>
              </a:spcBef>
              <a:spcAft>
                <a:spcPts val="0"/>
              </a:spcAft>
              <a:buSzPts val="1400"/>
              <a:buFont typeface="Arial"/>
              <a:buNone/>
              <a:defRPr sz="1800"/>
            </a:lvl9pPr>
          </a:lstStyle>
          <a:p/>
        </p:txBody>
      </p:sp>
      <p:sp>
        <p:nvSpPr>
          <p:cNvPr id="17" name="Google Shape;17;p2"/>
          <p:cNvSpPr txBox="1"/>
          <p:nvPr>
            <p:ph idx="10" type="dt"/>
          </p:nvPr>
        </p:nvSpPr>
        <p:spPr>
          <a:xfrm>
            <a:off x="457200" y="4767264"/>
            <a:ext cx="21336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18" name="Google Shape;18;p2"/>
          <p:cNvSpPr txBox="1"/>
          <p:nvPr>
            <p:ph idx="11" type="ftr"/>
          </p:nvPr>
        </p:nvSpPr>
        <p:spPr>
          <a:xfrm>
            <a:off x="3124199" y="4767264"/>
            <a:ext cx="2895600" cy="2739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19" name="Google Shape;19;p2"/>
          <p:cNvSpPr txBox="1"/>
          <p:nvPr>
            <p:ph idx="12" type="sldNum"/>
          </p:nvPr>
        </p:nvSpPr>
        <p:spPr>
          <a:xfrm>
            <a:off x="6553201" y="4767264"/>
            <a:ext cx="2133600" cy="273900"/>
          </a:xfrm>
          <a:prstGeom prst="rect">
            <a:avLst/>
          </a:prstGeom>
          <a:noFill/>
          <a:ln>
            <a:noFill/>
          </a:ln>
        </p:spPr>
        <p:txBody>
          <a:bodyPr anchorCtr="0" anchor="ctr" bIns="60925" lIns="121875" spcFirstLastPara="1" rIns="121875" wrap="square" tIns="60925">
            <a:noAutofit/>
          </a:bodyPr>
          <a:lstStyle>
            <a:lvl1pPr indent="0" lvl="0"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0" name="Shape 20"/>
        <p:cNvGrpSpPr/>
        <p:nvPr/>
      </p:nvGrpSpPr>
      <p:grpSpPr>
        <a:xfrm>
          <a:off x="0" y="0"/>
          <a:ext cx="0" cy="0"/>
          <a:chOff x="0" y="0"/>
          <a:chExt cx="0" cy="0"/>
        </a:xfrm>
      </p:grpSpPr>
      <p:sp>
        <p:nvSpPr>
          <p:cNvPr id="21" name="Google Shape;21;p3"/>
          <p:cNvSpPr txBox="1"/>
          <p:nvPr>
            <p:ph type="title"/>
          </p:nvPr>
        </p:nvSpPr>
        <p:spPr>
          <a:xfrm>
            <a:off x="457200" y="205979"/>
            <a:ext cx="8229600" cy="5334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3F3F3F"/>
              </a:buClr>
              <a:buSzPts val="1400"/>
              <a:buFont typeface="Calibri"/>
              <a:buNone/>
              <a:defRPr b="0" i="0" sz="3600" u="none" cap="none" strike="noStrike">
                <a:solidFill>
                  <a:srgbClr val="3F3F3F"/>
                </a:solidFill>
                <a:latin typeface="Calibri"/>
                <a:ea typeface="Calibri"/>
                <a:cs typeface="Calibri"/>
                <a:sym typeface="Calibri"/>
              </a:defRPr>
            </a:lvl1pPr>
            <a:lvl2pPr indent="0" lvl="1">
              <a:spcBef>
                <a:spcPts val="0"/>
              </a:spcBef>
              <a:spcAft>
                <a:spcPts val="0"/>
              </a:spcAft>
              <a:buSzPts val="1400"/>
              <a:buFont typeface="Arial"/>
              <a:buNone/>
              <a:defRPr sz="1800"/>
            </a:lvl2pPr>
            <a:lvl3pPr indent="0" lvl="2">
              <a:spcBef>
                <a:spcPts val="0"/>
              </a:spcBef>
              <a:spcAft>
                <a:spcPts val="0"/>
              </a:spcAft>
              <a:buSzPts val="1400"/>
              <a:buFont typeface="Arial"/>
              <a:buNone/>
              <a:defRPr sz="1800"/>
            </a:lvl3pPr>
            <a:lvl4pPr indent="0" lvl="3">
              <a:spcBef>
                <a:spcPts val="0"/>
              </a:spcBef>
              <a:spcAft>
                <a:spcPts val="0"/>
              </a:spcAft>
              <a:buSzPts val="1400"/>
              <a:buFont typeface="Arial"/>
              <a:buNone/>
              <a:defRPr sz="1800"/>
            </a:lvl4pPr>
            <a:lvl5pPr indent="0" lvl="4">
              <a:spcBef>
                <a:spcPts val="0"/>
              </a:spcBef>
              <a:spcAft>
                <a:spcPts val="0"/>
              </a:spcAft>
              <a:buSzPts val="1400"/>
              <a:buFont typeface="Arial"/>
              <a:buNone/>
              <a:defRPr sz="1800"/>
            </a:lvl5pPr>
            <a:lvl6pPr indent="0" lvl="5">
              <a:spcBef>
                <a:spcPts val="0"/>
              </a:spcBef>
              <a:spcAft>
                <a:spcPts val="0"/>
              </a:spcAft>
              <a:buSzPts val="1400"/>
              <a:buFont typeface="Arial"/>
              <a:buNone/>
              <a:defRPr sz="1800"/>
            </a:lvl6pPr>
            <a:lvl7pPr indent="0" lvl="6">
              <a:spcBef>
                <a:spcPts val="0"/>
              </a:spcBef>
              <a:spcAft>
                <a:spcPts val="0"/>
              </a:spcAft>
              <a:buSzPts val="1400"/>
              <a:buFont typeface="Arial"/>
              <a:buNone/>
              <a:defRPr sz="1800"/>
            </a:lvl7pPr>
            <a:lvl8pPr indent="0" lvl="7">
              <a:spcBef>
                <a:spcPts val="0"/>
              </a:spcBef>
              <a:spcAft>
                <a:spcPts val="0"/>
              </a:spcAft>
              <a:buSzPts val="1400"/>
              <a:buFont typeface="Arial"/>
              <a:buNone/>
              <a:defRPr sz="1800"/>
            </a:lvl8pPr>
            <a:lvl9pPr indent="0" lvl="8">
              <a:spcBef>
                <a:spcPts val="0"/>
              </a:spcBef>
              <a:spcAft>
                <a:spcPts val="0"/>
              </a:spcAft>
              <a:buSzPts val="1400"/>
              <a:buFont typeface="Arial"/>
              <a:buNone/>
              <a:defRPr sz="1800"/>
            </a:lvl9pPr>
          </a:lstStyle>
          <a:p/>
        </p:txBody>
      </p:sp>
      <p:sp>
        <p:nvSpPr>
          <p:cNvPr id="22" name="Google Shape;22;p3"/>
          <p:cNvSpPr txBox="1"/>
          <p:nvPr>
            <p:ph idx="1" type="body"/>
          </p:nvPr>
        </p:nvSpPr>
        <p:spPr>
          <a:xfrm>
            <a:off x="457200" y="1200151"/>
            <a:ext cx="4038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360"/>
              </a:spcBef>
              <a:spcAft>
                <a:spcPts val="0"/>
              </a:spcAft>
              <a:buClr>
                <a:srgbClr val="3F3F3F"/>
              </a:buClr>
              <a:buSzPts val="1400"/>
              <a:buFont typeface="Arial"/>
              <a:buNone/>
              <a:defRPr b="0" i="0" sz="1800" u="none" cap="none" strike="noStrike">
                <a:solidFill>
                  <a:srgbClr val="3F3F3F"/>
                </a:solidFill>
                <a:latin typeface="Arial"/>
                <a:ea typeface="Arial"/>
                <a:cs typeface="Arial"/>
                <a:sym typeface="Arial"/>
              </a:defRPr>
            </a:lvl1pPr>
            <a:lvl2pPr indent="-228600" lvl="1" marL="914400" marR="0" rtl="0" algn="l">
              <a:lnSpc>
                <a:spcPct val="100000"/>
              </a:lnSpc>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228600" lvl="4" marL="2286000" marR="0" rtl="0" algn="l">
              <a:lnSpc>
                <a:spcPct val="100000"/>
              </a:lnSpc>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381000" lvl="5" marL="2743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6pPr>
            <a:lvl7pPr indent="-381000" lvl="6" marL="3200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7pPr>
            <a:lvl8pPr indent="-381000" lvl="7" marL="3657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8pPr>
            <a:lvl9pPr indent="-381000" lvl="8" marL="41148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9pPr>
          </a:lstStyle>
          <a:p/>
        </p:txBody>
      </p:sp>
      <p:sp>
        <p:nvSpPr>
          <p:cNvPr id="23" name="Google Shape;23;p3"/>
          <p:cNvSpPr txBox="1"/>
          <p:nvPr>
            <p:ph idx="2" type="body"/>
          </p:nvPr>
        </p:nvSpPr>
        <p:spPr>
          <a:xfrm>
            <a:off x="4648199" y="1200151"/>
            <a:ext cx="4038600" cy="33945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360"/>
              </a:spcBef>
              <a:spcAft>
                <a:spcPts val="0"/>
              </a:spcAft>
              <a:buClr>
                <a:srgbClr val="3F3F3F"/>
              </a:buClr>
              <a:buSzPts val="1400"/>
              <a:buFont typeface="Arial"/>
              <a:buNone/>
              <a:defRPr b="0" i="0" sz="1800" u="none" cap="none" strike="noStrike">
                <a:solidFill>
                  <a:srgbClr val="3F3F3F"/>
                </a:solidFill>
                <a:latin typeface="Arial"/>
                <a:ea typeface="Arial"/>
                <a:cs typeface="Arial"/>
                <a:sym typeface="Arial"/>
              </a:defRPr>
            </a:lvl1pPr>
            <a:lvl2pPr indent="-228600" lvl="1" marL="914400" marR="0" rtl="0" algn="l">
              <a:lnSpc>
                <a:spcPct val="100000"/>
              </a:lnSpc>
              <a:spcBef>
                <a:spcPts val="560"/>
              </a:spcBef>
              <a:spcAft>
                <a:spcPts val="0"/>
              </a:spcAft>
              <a:buClr>
                <a:schemeClr val="dk1"/>
              </a:buClr>
              <a:buSzPts val="1400"/>
              <a:buFont typeface="Arial"/>
              <a:buNone/>
              <a:defRPr b="0" i="0" sz="2800" u="none" cap="none" strike="noStrike">
                <a:solidFill>
                  <a:schemeClr val="dk1"/>
                </a:solidFill>
                <a:latin typeface="Arial"/>
                <a:ea typeface="Arial"/>
                <a:cs typeface="Arial"/>
                <a:sym typeface="Arial"/>
              </a:defRPr>
            </a:lvl2pPr>
            <a:lvl3pPr indent="-228600" lvl="2" marL="1371600" marR="0" rtl="0" algn="l">
              <a:lnSpc>
                <a:spcPct val="100000"/>
              </a:lnSpc>
              <a:spcBef>
                <a:spcPts val="480"/>
              </a:spcBef>
              <a:spcAft>
                <a:spcPts val="0"/>
              </a:spcAft>
              <a:buClr>
                <a:schemeClr val="dk1"/>
              </a:buClr>
              <a:buSzPts val="1400"/>
              <a:buFont typeface="Arial"/>
              <a:buNone/>
              <a:defRPr b="0" i="0" sz="2400" u="none" cap="none" strike="noStrike">
                <a:solidFill>
                  <a:schemeClr val="dk1"/>
                </a:solidFill>
                <a:latin typeface="Arial"/>
                <a:ea typeface="Arial"/>
                <a:cs typeface="Arial"/>
                <a:sym typeface="Arial"/>
              </a:defRPr>
            </a:lvl3pPr>
            <a:lvl4pPr indent="-228600" lvl="3" marL="1828800" marR="0" rtl="0" algn="l">
              <a:lnSpc>
                <a:spcPct val="100000"/>
              </a:lnSpc>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4pPr>
            <a:lvl5pPr indent="-228600" lvl="4" marL="2286000" marR="0" rtl="0" algn="l">
              <a:lnSpc>
                <a:spcPct val="100000"/>
              </a:lnSpc>
              <a:spcBef>
                <a:spcPts val="400"/>
              </a:spcBef>
              <a:spcAft>
                <a:spcPts val="0"/>
              </a:spcAft>
              <a:buClr>
                <a:schemeClr val="dk1"/>
              </a:buClr>
              <a:buSzPts val="1400"/>
              <a:buFont typeface="Arial"/>
              <a:buNone/>
              <a:defRPr b="0" i="0" sz="2000" u="none" cap="none" strike="noStrike">
                <a:solidFill>
                  <a:schemeClr val="dk1"/>
                </a:solidFill>
                <a:latin typeface="Arial"/>
                <a:ea typeface="Arial"/>
                <a:cs typeface="Arial"/>
                <a:sym typeface="Arial"/>
              </a:defRPr>
            </a:lvl5pPr>
            <a:lvl6pPr indent="-381000" lvl="5" marL="27432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6pPr>
            <a:lvl7pPr indent="-381000" lvl="6" marL="32004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7pPr>
            <a:lvl8pPr indent="-381000" lvl="7" marL="3657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8pPr>
            <a:lvl9pPr indent="-381000" lvl="8" marL="41148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9pPr>
          </a:lstStyle>
          <a:p/>
        </p:txBody>
      </p:sp>
      <p:sp>
        <p:nvSpPr>
          <p:cNvPr id="24" name="Google Shape;24;p3"/>
          <p:cNvSpPr txBox="1"/>
          <p:nvPr>
            <p:ph idx="10" type="dt"/>
          </p:nvPr>
        </p:nvSpPr>
        <p:spPr>
          <a:xfrm>
            <a:off x="457200" y="4767264"/>
            <a:ext cx="21336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25" name="Google Shape;25;p3"/>
          <p:cNvSpPr txBox="1"/>
          <p:nvPr>
            <p:ph idx="11" type="ftr"/>
          </p:nvPr>
        </p:nvSpPr>
        <p:spPr>
          <a:xfrm>
            <a:off x="3124199" y="4767264"/>
            <a:ext cx="2895600" cy="2739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26" name="Google Shape;26;p3"/>
          <p:cNvSpPr txBox="1"/>
          <p:nvPr>
            <p:ph idx="12" type="sldNum"/>
          </p:nvPr>
        </p:nvSpPr>
        <p:spPr>
          <a:xfrm>
            <a:off x="6553201" y="4767264"/>
            <a:ext cx="2133600" cy="273900"/>
          </a:xfrm>
          <a:prstGeom prst="rect">
            <a:avLst/>
          </a:prstGeom>
          <a:noFill/>
          <a:ln>
            <a:noFill/>
          </a:ln>
        </p:spPr>
        <p:txBody>
          <a:bodyPr anchorCtr="0" anchor="ctr" bIns="60925" lIns="121875" spcFirstLastPara="1" rIns="121875" wrap="square" tIns="60925">
            <a:noAutofit/>
          </a:bodyPr>
          <a:lstStyle>
            <a:lvl1pPr indent="0" lvl="0"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457200" y="205979"/>
            <a:ext cx="8229600" cy="5334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3F3F3F"/>
              </a:buClr>
              <a:buSzPts val="1400"/>
              <a:buFont typeface="Calibri"/>
              <a:buNone/>
              <a:defRPr b="0" i="0" sz="3600" u="none" cap="none" strike="noStrike">
                <a:solidFill>
                  <a:srgbClr val="3F3F3F"/>
                </a:solidFill>
                <a:latin typeface="Calibri"/>
                <a:ea typeface="Calibri"/>
                <a:cs typeface="Calibri"/>
                <a:sym typeface="Calibri"/>
              </a:defRPr>
            </a:lvl1pPr>
            <a:lvl2pPr indent="0" lvl="1">
              <a:spcBef>
                <a:spcPts val="0"/>
              </a:spcBef>
              <a:spcAft>
                <a:spcPts val="0"/>
              </a:spcAft>
              <a:buSzPts val="1400"/>
              <a:buFont typeface="Arial"/>
              <a:buNone/>
              <a:defRPr sz="1800"/>
            </a:lvl2pPr>
            <a:lvl3pPr indent="0" lvl="2">
              <a:spcBef>
                <a:spcPts val="0"/>
              </a:spcBef>
              <a:spcAft>
                <a:spcPts val="0"/>
              </a:spcAft>
              <a:buSzPts val="1400"/>
              <a:buFont typeface="Arial"/>
              <a:buNone/>
              <a:defRPr sz="1800"/>
            </a:lvl3pPr>
            <a:lvl4pPr indent="0" lvl="3">
              <a:spcBef>
                <a:spcPts val="0"/>
              </a:spcBef>
              <a:spcAft>
                <a:spcPts val="0"/>
              </a:spcAft>
              <a:buSzPts val="1400"/>
              <a:buFont typeface="Arial"/>
              <a:buNone/>
              <a:defRPr sz="1800"/>
            </a:lvl4pPr>
            <a:lvl5pPr indent="0" lvl="4">
              <a:spcBef>
                <a:spcPts val="0"/>
              </a:spcBef>
              <a:spcAft>
                <a:spcPts val="0"/>
              </a:spcAft>
              <a:buSzPts val="1400"/>
              <a:buFont typeface="Arial"/>
              <a:buNone/>
              <a:defRPr sz="1800"/>
            </a:lvl5pPr>
            <a:lvl6pPr indent="0" lvl="5">
              <a:spcBef>
                <a:spcPts val="0"/>
              </a:spcBef>
              <a:spcAft>
                <a:spcPts val="0"/>
              </a:spcAft>
              <a:buSzPts val="1400"/>
              <a:buFont typeface="Arial"/>
              <a:buNone/>
              <a:defRPr sz="1800"/>
            </a:lvl6pPr>
            <a:lvl7pPr indent="0" lvl="6">
              <a:spcBef>
                <a:spcPts val="0"/>
              </a:spcBef>
              <a:spcAft>
                <a:spcPts val="0"/>
              </a:spcAft>
              <a:buSzPts val="1400"/>
              <a:buFont typeface="Arial"/>
              <a:buNone/>
              <a:defRPr sz="1800"/>
            </a:lvl7pPr>
            <a:lvl8pPr indent="0" lvl="7">
              <a:spcBef>
                <a:spcPts val="0"/>
              </a:spcBef>
              <a:spcAft>
                <a:spcPts val="0"/>
              </a:spcAft>
              <a:buSzPts val="1400"/>
              <a:buFont typeface="Arial"/>
              <a:buNone/>
              <a:defRPr sz="1800"/>
            </a:lvl8pPr>
            <a:lvl9pPr indent="0" lvl="8">
              <a:spcBef>
                <a:spcPts val="0"/>
              </a:spcBef>
              <a:spcAft>
                <a:spcPts val="0"/>
              </a:spcAft>
              <a:buSzPts val="1400"/>
              <a:buFont typeface="Arial"/>
              <a:buNone/>
              <a:defRPr sz="1800"/>
            </a:lvl9pPr>
          </a:lstStyle>
          <a:p/>
        </p:txBody>
      </p:sp>
      <p:sp>
        <p:nvSpPr>
          <p:cNvPr id="11" name="Google Shape;11;p1"/>
          <p:cNvSpPr txBox="1"/>
          <p:nvPr>
            <p:ph idx="1" type="body"/>
          </p:nvPr>
        </p:nvSpPr>
        <p:spPr>
          <a:xfrm>
            <a:off x="457200" y="853819"/>
            <a:ext cx="8229600" cy="3740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360"/>
              </a:spcBef>
              <a:spcAft>
                <a:spcPts val="0"/>
              </a:spcAft>
              <a:buClr>
                <a:srgbClr val="3F3F3F"/>
              </a:buClr>
              <a:buSzPts val="1400"/>
              <a:buFont typeface="Arial"/>
              <a:buNone/>
              <a:defRPr b="0" i="0" sz="1800" u="none" cap="none" strike="noStrike">
                <a:solidFill>
                  <a:srgbClr val="3F3F3F"/>
                </a:solidFill>
                <a:latin typeface="Arial"/>
                <a:ea typeface="Arial"/>
                <a:cs typeface="Arial"/>
                <a:sym typeface="Arial"/>
              </a:defRPr>
            </a:lvl1pPr>
            <a:lvl2pPr indent="-228600" lvl="1" marL="9144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2pPr>
            <a:lvl3pPr indent="-228600" lvl="2" marL="13716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3pPr>
            <a:lvl4pPr indent="-228600" lvl="3" marL="18288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4pPr>
            <a:lvl5pPr indent="-228600" lvl="4" marL="2286000" marR="0" rtl="0" algn="l">
              <a:lnSpc>
                <a:spcPct val="100000"/>
              </a:lnSpc>
              <a:spcBef>
                <a:spcPts val="360"/>
              </a:spcBef>
              <a:spcAft>
                <a:spcPts val="0"/>
              </a:spcAft>
              <a:buClr>
                <a:schemeClr val="dk1"/>
              </a:buClr>
              <a:buSzPts val="1400"/>
              <a:buFont typeface="Arial"/>
              <a:buNone/>
              <a:defRPr b="0" i="0" sz="1800" u="none" cap="none" strike="noStrike">
                <a:solidFill>
                  <a:schemeClr val="dk1"/>
                </a:solidFill>
                <a:latin typeface="Arial"/>
                <a:ea typeface="Arial"/>
                <a:cs typeface="Arial"/>
                <a:sym typeface="Arial"/>
              </a:defRPr>
            </a:lvl5pPr>
            <a:lvl6pPr indent="-400050" lvl="5" marL="27432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6pPr>
            <a:lvl7pPr indent="-400050" lvl="6" marL="32004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7pPr>
            <a:lvl8pPr indent="-400050" lvl="7" marL="36576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8pPr>
            <a:lvl9pPr indent="-400050" lvl="8" marL="4114800" marR="0" rtl="0" algn="l">
              <a:lnSpc>
                <a:spcPct val="100000"/>
              </a:lnSpc>
              <a:spcBef>
                <a:spcPts val="540"/>
              </a:spcBef>
              <a:spcAft>
                <a:spcPts val="0"/>
              </a:spcAft>
              <a:buClr>
                <a:schemeClr val="dk1"/>
              </a:buClr>
              <a:buSzPts val="2700"/>
              <a:buFont typeface="Arial"/>
              <a:buChar char="•"/>
              <a:defRPr b="0" i="0" sz="27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457200" y="4767264"/>
            <a:ext cx="21336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3124199" y="4767264"/>
            <a:ext cx="2895600" cy="2739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888888"/>
              </a:buClr>
              <a:buSzPts val="1400"/>
              <a:buFont typeface="Calibri"/>
              <a:buNone/>
              <a:defRPr b="0" i="0" sz="1600" u="none" cap="none" strike="noStrike">
                <a:solidFill>
                  <a:srgbClr val="888888"/>
                </a:solidFill>
                <a:latin typeface="Calibri"/>
                <a:ea typeface="Calibri"/>
                <a:cs typeface="Calibri"/>
                <a:sym typeface="Calibri"/>
              </a:defRPr>
            </a:lvl1pPr>
            <a:lvl2pPr indent="-12592" lvl="1" marL="60949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2pPr>
            <a:lvl3pPr indent="-12487" lvl="2" marL="121898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3pPr>
            <a:lvl4pPr indent="-12380" lvl="3" marL="182848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4pPr>
            <a:lvl5pPr indent="-12273" lvl="4" marL="243797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5pPr>
            <a:lvl6pPr indent="-12167" lvl="5" marL="304746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6pPr>
            <a:lvl7pPr indent="-12060" lvl="6" marL="3656960"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7pPr>
            <a:lvl8pPr indent="-11953" lvl="7" marL="4266453"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8pPr>
            <a:lvl9pPr indent="-11846" lvl="8" marL="4875947" marR="0" rtl="0" algn="l">
              <a:lnSpc>
                <a:spcPct val="100000"/>
              </a:lnSpc>
              <a:spcBef>
                <a:spcPts val="0"/>
              </a:spcBef>
              <a:spcAft>
                <a:spcPts val="0"/>
              </a:spcAft>
              <a:buClr>
                <a:schemeClr val="dk1"/>
              </a:buClr>
              <a:buSzPts val="1400"/>
              <a:buFont typeface="Calibri"/>
              <a:buNone/>
              <a:defRPr b="0" i="0" sz="24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6553201" y="4767264"/>
            <a:ext cx="2133600" cy="273900"/>
          </a:xfrm>
          <a:prstGeom prst="rect">
            <a:avLst/>
          </a:prstGeom>
          <a:noFill/>
          <a:ln>
            <a:noFill/>
          </a:ln>
        </p:spPr>
        <p:txBody>
          <a:bodyPr anchorCtr="0" anchor="ctr" bIns="60925" lIns="121875" spcFirstLastPara="1" rIns="121875" wrap="square" tIns="60925">
            <a:noAutofit/>
          </a:bodyPr>
          <a:lstStyle>
            <a:lvl1pPr indent="0" lvl="0"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Font typeface="Calibri"/>
              <a:buNone/>
              <a:defRPr b="0" i="0" sz="16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2.png"/><Relationship Id="rId4" Type="http://schemas.openxmlformats.org/officeDocument/2006/relationships/hyperlink" Target="https://github.com/scikit-mobility/"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3.png"/><Relationship Id="rId7"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 name="Shape 30"/>
        <p:cNvGrpSpPr/>
        <p:nvPr/>
      </p:nvGrpSpPr>
      <p:grpSpPr>
        <a:xfrm>
          <a:off x="0" y="0"/>
          <a:ext cx="0" cy="0"/>
          <a:chOff x="0" y="0"/>
          <a:chExt cx="0" cy="0"/>
        </a:xfrm>
      </p:grpSpPr>
      <p:sp>
        <p:nvSpPr>
          <p:cNvPr id="31" name="Google Shape;31;p4"/>
          <p:cNvSpPr txBox="1"/>
          <p:nvPr>
            <p:ph type="title"/>
          </p:nvPr>
        </p:nvSpPr>
        <p:spPr>
          <a:xfrm>
            <a:off x="609600" y="183675"/>
            <a:ext cx="7953000" cy="1441200"/>
          </a:xfrm>
          <a:prstGeom prst="rect">
            <a:avLst/>
          </a:prstGeom>
          <a:noFill/>
          <a:ln>
            <a:noFill/>
          </a:ln>
        </p:spPr>
        <p:txBody>
          <a:bodyPr anchorCtr="0" anchor="ctr" bIns="60925" lIns="0" spcFirstLastPara="1" rIns="0" wrap="square" tIns="60925">
            <a:noAutofit/>
          </a:bodyPr>
          <a:lstStyle/>
          <a:p>
            <a:pPr indent="0" lvl="0" marL="0" marR="0" rtl="0" algn="l">
              <a:lnSpc>
                <a:spcPct val="100000"/>
              </a:lnSpc>
              <a:spcBef>
                <a:spcPts val="0"/>
              </a:spcBef>
              <a:spcAft>
                <a:spcPts val="0"/>
              </a:spcAft>
              <a:buClr>
                <a:srgbClr val="3F3F3F"/>
              </a:buClr>
              <a:buFont typeface="Calibri"/>
              <a:buNone/>
            </a:pPr>
            <a:r>
              <a:rPr lang="en-US">
                <a:latin typeface="Helvetica Neue Light"/>
                <a:ea typeface="Helvetica Neue Light"/>
                <a:cs typeface="Helvetica Neue Light"/>
                <a:sym typeface="Helvetica Neue Light"/>
              </a:rPr>
              <a:t>Human mobility analysis and simulation with Python</a:t>
            </a:r>
            <a:endParaRPr>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3F3F3F"/>
              </a:buClr>
              <a:buFont typeface="Calibri"/>
              <a:buNone/>
            </a:pPr>
            <a:r>
              <a:t/>
            </a:r>
            <a:endParaRPr sz="2400">
              <a:latin typeface="Helvetica Neue Light"/>
              <a:ea typeface="Helvetica Neue Light"/>
              <a:cs typeface="Helvetica Neue Light"/>
              <a:sym typeface="Helvetica Neue Light"/>
            </a:endParaRPr>
          </a:p>
        </p:txBody>
      </p:sp>
      <p:sp>
        <p:nvSpPr>
          <p:cNvPr id="32" name="Google Shape;32;p4"/>
          <p:cNvSpPr txBox="1"/>
          <p:nvPr/>
        </p:nvSpPr>
        <p:spPr>
          <a:xfrm>
            <a:off x="46358" y="2901043"/>
            <a:ext cx="1848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33" name="Google Shape;33;p4"/>
          <p:cNvCxnSpPr/>
          <p:nvPr/>
        </p:nvCxnSpPr>
        <p:spPr>
          <a:xfrm flipH="1" rot="10800000">
            <a:off x="13725" y="4903238"/>
            <a:ext cx="9144000" cy="39600"/>
          </a:xfrm>
          <a:prstGeom prst="straightConnector1">
            <a:avLst/>
          </a:prstGeom>
          <a:noFill/>
          <a:ln cap="flat" cmpd="sng" w="28575">
            <a:solidFill>
              <a:schemeClr val="dk2"/>
            </a:solidFill>
            <a:prstDash val="solid"/>
            <a:round/>
            <a:headEnd len="med" w="med" type="none"/>
            <a:tailEnd len="med" w="med" type="none"/>
          </a:ln>
        </p:spPr>
      </p:cxnSp>
      <p:sp>
        <p:nvSpPr>
          <p:cNvPr id="34" name="Google Shape;34;p4"/>
          <p:cNvSpPr txBox="1"/>
          <p:nvPr/>
        </p:nvSpPr>
        <p:spPr>
          <a:xfrm>
            <a:off x="4555350" y="4886850"/>
            <a:ext cx="4710300" cy="28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latin typeface="Quicksand"/>
                <a:ea typeface="Quicksand"/>
                <a:cs typeface="Quicksand"/>
                <a:sym typeface="Quicksand"/>
              </a:rPr>
              <a:t>Applied Machine Learning Days,</a:t>
            </a:r>
            <a:r>
              <a:rPr lang="en-US" sz="1300">
                <a:latin typeface="Quicksand Light"/>
                <a:ea typeface="Quicksand Light"/>
                <a:cs typeface="Quicksand Light"/>
                <a:sym typeface="Quicksand Light"/>
              </a:rPr>
              <a:t> </a:t>
            </a:r>
            <a:r>
              <a:rPr lang="en-US" sz="1300">
                <a:latin typeface="Quicksand Light"/>
                <a:ea typeface="Quicksand Light"/>
                <a:cs typeface="Quicksand Light"/>
                <a:sym typeface="Quicksand Light"/>
              </a:rPr>
              <a:t>Lausanne</a:t>
            </a:r>
            <a:r>
              <a:rPr lang="en-US" sz="1300">
                <a:latin typeface="Quicksand Light"/>
                <a:ea typeface="Quicksand Light"/>
                <a:cs typeface="Quicksand Light"/>
                <a:sym typeface="Quicksand Light"/>
              </a:rPr>
              <a:t>. Switzerland</a:t>
            </a:r>
            <a:endParaRPr sz="1300">
              <a:latin typeface="Quicksand Light"/>
              <a:ea typeface="Quicksand Light"/>
              <a:cs typeface="Quicksand Light"/>
              <a:sym typeface="Quicksand Light"/>
            </a:endParaRPr>
          </a:p>
        </p:txBody>
      </p:sp>
      <p:pic>
        <p:nvPicPr>
          <p:cNvPr id="35" name="Google Shape;35;p4"/>
          <p:cNvPicPr preferRelativeResize="0"/>
          <p:nvPr/>
        </p:nvPicPr>
        <p:blipFill>
          <a:blip r:embed="rId3">
            <a:alphaModFix/>
          </a:blip>
          <a:stretch>
            <a:fillRect/>
          </a:stretch>
        </p:blipFill>
        <p:spPr>
          <a:xfrm>
            <a:off x="3536200" y="1624877"/>
            <a:ext cx="919569" cy="815600"/>
          </a:xfrm>
          <a:prstGeom prst="rect">
            <a:avLst/>
          </a:prstGeom>
          <a:noFill/>
          <a:ln>
            <a:noFill/>
          </a:ln>
        </p:spPr>
      </p:pic>
      <p:grpSp>
        <p:nvGrpSpPr>
          <p:cNvPr id="36" name="Google Shape;36;p4"/>
          <p:cNvGrpSpPr/>
          <p:nvPr/>
        </p:nvGrpSpPr>
        <p:grpSpPr>
          <a:xfrm>
            <a:off x="528650" y="1669556"/>
            <a:ext cx="3510100" cy="2666428"/>
            <a:chOff x="3652850" y="1593356"/>
            <a:chExt cx="3510100" cy="2666428"/>
          </a:xfrm>
        </p:grpSpPr>
        <p:sp>
          <p:nvSpPr>
            <p:cNvPr id="37" name="Google Shape;37;p4"/>
            <p:cNvSpPr txBox="1"/>
            <p:nvPr/>
          </p:nvSpPr>
          <p:spPr>
            <a:xfrm>
              <a:off x="3788250" y="1593356"/>
              <a:ext cx="3374700" cy="720600"/>
            </a:xfrm>
            <a:prstGeom prst="rect">
              <a:avLst/>
            </a:prstGeom>
            <a:noFill/>
            <a:ln>
              <a:noFill/>
            </a:ln>
          </p:spPr>
          <p:txBody>
            <a:bodyPr anchorCtr="0" anchor="ctr" bIns="60925" lIns="0" spcFirstLastPara="1" rIns="0" wrap="square" tIns="60925">
              <a:noAutofit/>
            </a:bodyPr>
            <a:lstStyle/>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Luca Pappalardo</a:t>
              </a:r>
              <a:endParaRPr sz="2500">
                <a:solidFill>
                  <a:srgbClr val="3F3F3F"/>
                </a:solidFill>
                <a:latin typeface="Avenir"/>
                <a:ea typeface="Avenir"/>
                <a:cs typeface="Avenir"/>
                <a:sym typeface="Avenir"/>
              </a:endParaRPr>
            </a:p>
            <a:p>
              <a:pPr indent="0" lvl="0" marL="0" marR="0" rtl="0" algn="l">
                <a:lnSpc>
                  <a:spcPct val="100000"/>
                </a:lnSpc>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@lucpappalard</a:t>
              </a:r>
              <a:endParaRPr sz="1800">
                <a:solidFill>
                  <a:srgbClr val="3F3F3F"/>
                </a:solidFill>
                <a:latin typeface="Avenir"/>
                <a:ea typeface="Avenir"/>
                <a:cs typeface="Avenir"/>
                <a:sym typeface="Avenir"/>
              </a:endParaRPr>
            </a:p>
          </p:txBody>
        </p:sp>
        <p:sp>
          <p:nvSpPr>
            <p:cNvPr id="38" name="Google Shape;38;p4"/>
            <p:cNvSpPr txBox="1"/>
            <p:nvPr/>
          </p:nvSpPr>
          <p:spPr>
            <a:xfrm>
              <a:off x="3652850" y="2645733"/>
              <a:ext cx="3050400" cy="6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Roberto Pellungrini</a:t>
              </a:r>
              <a:endParaRPr sz="2500">
                <a:solidFill>
                  <a:srgbClr val="3F3F3F"/>
                </a:solidFill>
                <a:latin typeface="Avenir"/>
                <a:ea typeface="Avenir"/>
                <a:cs typeface="Avenir"/>
                <a:sym typeface="Avenir"/>
              </a:endParaRPr>
            </a:p>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@pellungrobe</a:t>
              </a:r>
              <a:endParaRPr sz="1800"/>
            </a:p>
          </p:txBody>
        </p:sp>
        <p:sp>
          <p:nvSpPr>
            <p:cNvPr id="39" name="Google Shape;39;p4"/>
            <p:cNvSpPr txBox="1"/>
            <p:nvPr/>
          </p:nvSpPr>
          <p:spPr>
            <a:xfrm>
              <a:off x="3729050" y="3618684"/>
              <a:ext cx="2610300" cy="6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500">
                  <a:solidFill>
                    <a:srgbClr val="3F3F3F"/>
                  </a:solidFill>
                  <a:latin typeface="Avenir"/>
                  <a:ea typeface="Avenir"/>
                  <a:cs typeface="Avenir"/>
                  <a:sym typeface="Avenir"/>
                </a:rPr>
                <a:t>Gianni Barlacchi</a:t>
              </a:r>
              <a:endParaRPr sz="2400">
                <a:solidFill>
                  <a:srgbClr val="3F3F3F"/>
                </a:solidFill>
                <a:latin typeface="Avenir"/>
                <a:ea typeface="Avenir"/>
                <a:cs typeface="Avenir"/>
                <a:sym typeface="Avenir"/>
              </a:endParaRPr>
            </a:p>
            <a:p>
              <a:pPr indent="0" lvl="0" marL="0" rtl="0" algn="l">
                <a:spcBef>
                  <a:spcPts val="0"/>
                </a:spcBef>
                <a:spcAft>
                  <a:spcPts val="0"/>
                </a:spcAft>
                <a:buNone/>
              </a:pPr>
              <a:r>
                <a:rPr lang="en-US" sz="24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@GianniBarlacchi</a:t>
              </a:r>
              <a:endParaRPr sz="1800">
                <a:solidFill>
                  <a:srgbClr val="3F3F3F"/>
                </a:solidFill>
                <a:latin typeface="Avenir"/>
                <a:ea typeface="Avenir"/>
                <a:cs typeface="Avenir"/>
                <a:sym typeface="Avenir"/>
              </a:endParaRPr>
            </a:p>
            <a:p>
              <a:pPr indent="0" lvl="0" marL="0" rtl="0" algn="l">
                <a:spcBef>
                  <a:spcPts val="0"/>
                </a:spcBef>
                <a:spcAft>
                  <a:spcPts val="0"/>
                </a:spcAft>
                <a:buNone/>
              </a:pPr>
              <a:r>
                <a:t/>
              </a:r>
              <a:endParaRPr/>
            </a:p>
          </p:txBody>
        </p:sp>
      </p:grpSp>
      <p:pic>
        <p:nvPicPr>
          <p:cNvPr id="40" name="Google Shape;40;p4"/>
          <p:cNvPicPr preferRelativeResize="0"/>
          <p:nvPr/>
        </p:nvPicPr>
        <p:blipFill>
          <a:blip r:embed="rId4">
            <a:alphaModFix/>
          </a:blip>
          <a:stretch>
            <a:fillRect/>
          </a:stretch>
        </p:blipFill>
        <p:spPr>
          <a:xfrm>
            <a:off x="3641412" y="3820225"/>
            <a:ext cx="709151" cy="601178"/>
          </a:xfrm>
          <a:prstGeom prst="rect">
            <a:avLst/>
          </a:prstGeom>
          <a:noFill/>
          <a:ln>
            <a:noFill/>
          </a:ln>
        </p:spPr>
      </p:pic>
      <p:pic>
        <p:nvPicPr>
          <p:cNvPr id="41" name="Google Shape;41;p4"/>
          <p:cNvPicPr preferRelativeResize="0"/>
          <p:nvPr/>
        </p:nvPicPr>
        <p:blipFill>
          <a:blip r:embed="rId5">
            <a:alphaModFix/>
          </a:blip>
          <a:stretch>
            <a:fillRect/>
          </a:stretch>
        </p:blipFill>
        <p:spPr>
          <a:xfrm>
            <a:off x="3614213" y="2574824"/>
            <a:ext cx="763550" cy="763550"/>
          </a:xfrm>
          <a:prstGeom prst="rect">
            <a:avLst/>
          </a:prstGeom>
          <a:noFill/>
          <a:ln>
            <a:noFill/>
          </a:ln>
        </p:spPr>
      </p:pic>
      <p:pic>
        <p:nvPicPr>
          <p:cNvPr id="42" name="Google Shape;42;p4"/>
          <p:cNvPicPr preferRelativeResize="0"/>
          <p:nvPr/>
        </p:nvPicPr>
        <p:blipFill>
          <a:blip r:embed="rId6">
            <a:alphaModFix/>
          </a:blip>
          <a:stretch>
            <a:fillRect/>
          </a:stretch>
        </p:blipFill>
        <p:spPr>
          <a:xfrm>
            <a:off x="6398450" y="3131752"/>
            <a:ext cx="1285275" cy="1285275"/>
          </a:xfrm>
          <a:prstGeom prst="rect">
            <a:avLst/>
          </a:prstGeom>
          <a:noFill/>
          <a:ln>
            <a:noFill/>
          </a:ln>
        </p:spPr>
      </p:pic>
      <p:pic>
        <p:nvPicPr>
          <p:cNvPr id="43" name="Google Shape;43;p4"/>
          <p:cNvPicPr preferRelativeResize="0"/>
          <p:nvPr/>
        </p:nvPicPr>
        <p:blipFill>
          <a:blip r:embed="rId7">
            <a:alphaModFix/>
          </a:blip>
          <a:stretch>
            <a:fillRect/>
          </a:stretch>
        </p:blipFill>
        <p:spPr>
          <a:xfrm>
            <a:off x="5449688" y="1624875"/>
            <a:ext cx="2921627" cy="117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 name="Shape 47"/>
        <p:cNvGrpSpPr/>
        <p:nvPr/>
      </p:nvGrpSpPr>
      <p:grpSpPr>
        <a:xfrm>
          <a:off x="0" y="0"/>
          <a:ext cx="0" cy="0"/>
          <a:chOff x="0" y="0"/>
          <a:chExt cx="0" cy="0"/>
        </a:xfrm>
      </p:grpSpPr>
      <p:cxnSp>
        <p:nvCxnSpPr>
          <p:cNvPr id="48" name="Google Shape;48;p5"/>
          <p:cNvCxnSpPr>
            <a:stCxn id="49" idx="0"/>
          </p:cNvCxnSpPr>
          <p:nvPr/>
        </p:nvCxnSpPr>
        <p:spPr>
          <a:xfrm rot="10800000">
            <a:off x="8168050" y="3190343"/>
            <a:ext cx="4200" cy="461100"/>
          </a:xfrm>
          <a:prstGeom prst="straightConnector1">
            <a:avLst/>
          </a:prstGeom>
          <a:noFill/>
          <a:ln cap="flat" cmpd="sng" w="19050">
            <a:solidFill>
              <a:schemeClr val="dk2"/>
            </a:solidFill>
            <a:prstDash val="solid"/>
            <a:round/>
            <a:headEnd len="sm" w="sm" type="none"/>
            <a:tailEnd len="sm" w="sm" type="none"/>
          </a:ln>
        </p:spPr>
      </p:cxnSp>
      <p:sp>
        <p:nvSpPr>
          <p:cNvPr id="50" name="Google Shape;50;p5"/>
          <p:cNvSpPr txBox="1"/>
          <p:nvPr/>
        </p:nvSpPr>
        <p:spPr>
          <a:xfrm>
            <a:off x="457200" y="159629"/>
            <a:ext cx="8229600" cy="645600"/>
          </a:xfrm>
          <a:prstGeom prst="rect">
            <a:avLst/>
          </a:prstGeom>
          <a:noFill/>
          <a:ln>
            <a:noFill/>
          </a:ln>
        </p:spPr>
        <p:txBody>
          <a:bodyPr anchorCtr="0" anchor="ctr" bIns="60925" lIns="0" spcFirstLastPara="1" rIns="0" wrap="square" tIns="60925">
            <a:noAutofit/>
          </a:bodyPr>
          <a:lstStyle/>
          <a:p>
            <a:pPr indent="0" lvl="0" marL="0" marR="0" rtl="0" algn="l">
              <a:lnSpc>
                <a:spcPct val="100000"/>
              </a:lnSpc>
              <a:spcBef>
                <a:spcPts val="0"/>
              </a:spcBef>
              <a:spcAft>
                <a:spcPts val="0"/>
              </a:spcAft>
              <a:buClr>
                <a:srgbClr val="3F3F3F"/>
              </a:buClr>
              <a:buFont typeface="Avenir"/>
              <a:buNone/>
            </a:pPr>
            <a:r>
              <a:rPr lang="en-US" sz="3600">
                <a:latin typeface="Helvetica Neue Light"/>
                <a:ea typeface="Helvetica Neue Light"/>
                <a:cs typeface="Helvetica Neue Light"/>
                <a:sym typeface="Helvetica Neue Light"/>
              </a:rPr>
              <a:t>P</a:t>
            </a:r>
            <a:r>
              <a:rPr i="0" lang="en-US" sz="3600" u="none" cap="none" strike="noStrike">
                <a:latin typeface="Helvetica Neue Light"/>
                <a:ea typeface="Helvetica Neue Light"/>
                <a:cs typeface="Helvetica Neue Light"/>
                <a:sym typeface="Helvetica Neue Light"/>
              </a:rPr>
              <a:t>redict flu-like symptoms</a:t>
            </a:r>
            <a:endParaRPr i="0" sz="3600" u="none" cap="none" strike="noStrike">
              <a:latin typeface="Helvetica Neue Light"/>
              <a:ea typeface="Helvetica Neue Light"/>
              <a:cs typeface="Helvetica Neue Light"/>
              <a:sym typeface="Helvetica Neue Light"/>
            </a:endParaRPr>
          </a:p>
        </p:txBody>
      </p:sp>
      <p:sp>
        <p:nvSpPr>
          <p:cNvPr id="51" name="Google Shape;51;p5"/>
          <p:cNvSpPr txBox="1"/>
          <p:nvPr/>
        </p:nvSpPr>
        <p:spPr>
          <a:xfrm>
            <a:off x="457200" y="1148055"/>
            <a:ext cx="8229600" cy="856200"/>
          </a:xfrm>
          <a:prstGeom prst="rect">
            <a:avLst/>
          </a:prstGeom>
          <a:noFill/>
          <a:ln>
            <a:noFill/>
          </a:ln>
        </p:spPr>
        <p:txBody>
          <a:bodyPr anchorCtr="0" anchor="t" bIns="45700" lIns="91425" spcFirstLastPara="1" rIns="91425" wrap="square" tIns="45700">
            <a:noAutofit/>
          </a:bodyPr>
          <a:lstStyle/>
          <a:p>
            <a:pPr indent="0" lvl="1" marL="0" marR="0" rtl="0" algn="l">
              <a:lnSpc>
                <a:spcPct val="100000"/>
              </a:lnSpc>
              <a:spcBef>
                <a:spcPts val="0"/>
              </a:spcBef>
              <a:spcAft>
                <a:spcPts val="0"/>
              </a:spcAft>
              <a:buClr>
                <a:srgbClr val="000000"/>
              </a:buClr>
              <a:buFont typeface="Avenir"/>
              <a:buNone/>
            </a:pPr>
            <a:r>
              <a:rPr i="0" lang="en-US" sz="2500" u="none" cap="none" strike="noStrike">
                <a:solidFill>
                  <a:srgbClr val="000000"/>
                </a:solidFill>
                <a:latin typeface="Helvetica Neue Light"/>
                <a:ea typeface="Helvetica Neue Light"/>
                <a:cs typeface="Helvetica Neue Light"/>
                <a:sym typeface="Helvetica Neue Light"/>
              </a:rPr>
              <a:t>Individual mobility behaviours is used to predict the future presence of flu-like symptoms (e.g. cold, fever and cough).</a:t>
            </a:r>
            <a:endParaRPr i="0" sz="2500" u="none" cap="none" strike="noStrike">
              <a:solidFill>
                <a:srgbClr val="000000"/>
              </a:solidFill>
              <a:latin typeface="Helvetica Neue Light"/>
              <a:ea typeface="Helvetica Neue Light"/>
              <a:cs typeface="Helvetica Neue Light"/>
              <a:sym typeface="Helvetica Neue Light"/>
            </a:endParaRPr>
          </a:p>
        </p:txBody>
      </p:sp>
      <p:sp>
        <p:nvSpPr>
          <p:cNvPr id="52" name="Google Shape;52;p5"/>
          <p:cNvSpPr txBox="1"/>
          <p:nvPr/>
        </p:nvSpPr>
        <p:spPr>
          <a:xfrm>
            <a:off x="457200" y="4526138"/>
            <a:ext cx="80190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000">
                <a:solidFill>
                  <a:schemeClr val="dk1"/>
                </a:solidFill>
                <a:latin typeface="Helvetica Neue Light"/>
                <a:ea typeface="Helvetica Neue Light"/>
                <a:cs typeface="Helvetica Neue Light"/>
                <a:sym typeface="Helvetica Neue Light"/>
              </a:rPr>
              <a:t>Are you getting sick? Predicting influenza-like symptoms using human mobility behaviors (Barlacchi et al.)</a:t>
            </a:r>
            <a:endParaRPr sz="2000">
              <a:solidFill>
                <a:schemeClr val="dk1"/>
              </a:solidFill>
              <a:latin typeface="Helvetica Neue Light"/>
              <a:ea typeface="Helvetica Neue Light"/>
              <a:cs typeface="Helvetica Neue Light"/>
              <a:sym typeface="Helvetica Neue Light"/>
            </a:endParaRPr>
          </a:p>
        </p:txBody>
      </p:sp>
      <p:sp>
        <p:nvSpPr>
          <p:cNvPr id="53" name="Google Shape;53;p5"/>
          <p:cNvSpPr txBox="1"/>
          <p:nvPr/>
        </p:nvSpPr>
        <p:spPr>
          <a:xfrm>
            <a:off x="4196393" y="4036185"/>
            <a:ext cx="914400" cy="28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venir"/>
              <a:buNone/>
            </a:pPr>
            <a:r>
              <a:rPr b="0" i="0" lang="en-US" sz="1400" u="none" cap="none" strike="noStrike">
                <a:solidFill>
                  <a:srgbClr val="000000"/>
                </a:solidFill>
                <a:latin typeface="Avenir"/>
                <a:ea typeface="Avenir"/>
                <a:cs typeface="Avenir"/>
                <a:sym typeface="Avenir"/>
              </a:rPr>
              <a:t>April 6th</a:t>
            </a:r>
            <a:endParaRPr/>
          </a:p>
        </p:txBody>
      </p:sp>
      <p:sp>
        <p:nvSpPr>
          <p:cNvPr id="54" name="Google Shape;54;p5"/>
          <p:cNvSpPr txBox="1"/>
          <p:nvPr/>
        </p:nvSpPr>
        <p:spPr>
          <a:xfrm>
            <a:off x="7590400" y="4030391"/>
            <a:ext cx="1163700" cy="28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venir"/>
              <a:buNone/>
            </a:pPr>
            <a:r>
              <a:rPr b="0" i="0" lang="en-US" sz="1400" u="none" cap="none" strike="noStrike">
                <a:solidFill>
                  <a:srgbClr val="000000"/>
                </a:solidFill>
                <a:latin typeface="Avenir"/>
                <a:ea typeface="Avenir"/>
                <a:cs typeface="Avenir"/>
                <a:sym typeface="Avenir"/>
              </a:rPr>
              <a:t>April 8th</a:t>
            </a:r>
            <a:endParaRPr/>
          </a:p>
        </p:txBody>
      </p:sp>
      <p:sp>
        <p:nvSpPr>
          <p:cNvPr id="55" name="Google Shape;55;p5"/>
          <p:cNvSpPr txBox="1"/>
          <p:nvPr/>
        </p:nvSpPr>
        <p:spPr>
          <a:xfrm>
            <a:off x="5108975" y="3081791"/>
            <a:ext cx="2603700" cy="393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CC0000"/>
              </a:buClr>
              <a:buFont typeface="Avenir"/>
              <a:buNone/>
            </a:pPr>
            <a:r>
              <a:rPr b="1" i="0" lang="en-US" sz="2000" u="none" cap="none" strike="noStrike">
                <a:solidFill>
                  <a:srgbClr val="CC0000"/>
                </a:solidFill>
                <a:latin typeface="Avenir"/>
                <a:ea typeface="Avenir"/>
                <a:cs typeface="Avenir"/>
                <a:sym typeface="Avenir"/>
              </a:rPr>
              <a:t>will you be sick?</a:t>
            </a:r>
            <a:endParaRPr/>
          </a:p>
        </p:txBody>
      </p:sp>
      <p:cxnSp>
        <p:nvCxnSpPr>
          <p:cNvPr id="56" name="Google Shape;56;p5"/>
          <p:cNvCxnSpPr>
            <a:stCxn id="53" idx="0"/>
          </p:cNvCxnSpPr>
          <p:nvPr/>
        </p:nvCxnSpPr>
        <p:spPr>
          <a:xfrm rot="10800000">
            <a:off x="4653593" y="2295585"/>
            <a:ext cx="0" cy="1740600"/>
          </a:xfrm>
          <a:prstGeom prst="straightConnector1">
            <a:avLst/>
          </a:prstGeom>
          <a:noFill/>
          <a:ln cap="flat" cmpd="sng" w="19050">
            <a:solidFill>
              <a:srgbClr val="41393B"/>
            </a:solidFill>
            <a:prstDash val="solid"/>
            <a:round/>
            <a:headEnd len="sm" w="sm" type="none"/>
            <a:tailEnd len="sm" w="sm" type="none"/>
          </a:ln>
        </p:spPr>
      </p:cxnSp>
      <p:cxnSp>
        <p:nvCxnSpPr>
          <p:cNvPr id="57" name="Google Shape;57;p5"/>
          <p:cNvCxnSpPr>
            <a:stCxn id="54" idx="0"/>
          </p:cNvCxnSpPr>
          <p:nvPr/>
        </p:nvCxnSpPr>
        <p:spPr>
          <a:xfrm rot="10800000">
            <a:off x="8168050" y="3415391"/>
            <a:ext cx="4200" cy="615000"/>
          </a:xfrm>
          <a:prstGeom prst="straightConnector1">
            <a:avLst/>
          </a:prstGeom>
          <a:noFill/>
          <a:ln cap="flat" cmpd="sng" w="19050">
            <a:solidFill>
              <a:srgbClr val="41393B"/>
            </a:solidFill>
            <a:prstDash val="solid"/>
            <a:round/>
            <a:headEnd len="sm" w="sm" type="none"/>
            <a:tailEnd len="sm" w="sm" type="none"/>
          </a:ln>
        </p:spPr>
      </p:cxnSp>
      <p:cxnSp>
        <p:nvCxnSpPr>
          <p:cNvPr id="58" name="Google Shape;58;p5"/>
          <p:cNvCxnSpPr/>
          <p:nvPr/>
        </p:nvCxnSpPr>
        <p:spPr>
          <a:xfrm flipH="1" rot="10800000">
            <a:off x="4653600" y="3714210"/>
            <a:ext cx="3522300" cy="2400"/>
          </a:xfrm>
          <a:prstGeom prst="straightConnector1">
            <a:avLst/>
          </a:prstGeom>
          <a:noFill/>
          <a:ln cap="flat" cmpd="sng" w="114300">
            <a:solidFill>
              <a:srgbClr val="41393B"/>
            </a:solidFill>
            <a:prstDash val="solid"/>
            <a:round/>
            <a:headEnd len="sm" w="sm" type="none"/>
            <a:tailEnd len="sm" w="sm" type="none"/>
          </a:ln>
        </p:spPr>
      </p:cxnSp>
      <p:cxnSp>
        <p:nvCxnSpPr>
          <p:cNvPr id="59" name="Google Shape;59;p5"/>
          <p:cNvCxnSpPr/>
          <p:nvPr/>
        </p:nvCxnSpPr>
        <p:spPr>
          <a:xfrm>
            <a:off x="6445725" y="3955991"/>
            <a:ext cx="1163700" cy="0"/>
          </a:xfrm>
          <a:prstGeom prst="straightConnector1">
            <a:avLst/>
          </a:prstGeom>
          <a:noFill/>
          <a:ln cap="flat" cmpd="sng" w="38100">
            <a:solidFill>
              <a:srgbClr val="41393B"/>
            </a:solidFill>
            <a:prstDash val="solid"/>
            <a:round/>
            <a:headEnd len="sm" w="sm" type="none"/>
            <a:tailEnd len="lg" w="lg" type="triangle"/>
          </a:ln>
        </p:spPr>
      </p:cxnSp>
      <p:cxnSp>
        <p:nvCxnSpPr>
          <p:cNvPr id="60" name="Google Shape;60;p5"/>
          <p:cNvCxnSpPr/>
          <p:nvPr/>
        </p:nvCxnSpPr>
        <p:spPr>
          <a:xfrm rot="10800000">
            <a:off x="5337575" y="3955278"/>
            <a:ext cx="1155000" cy="1500"/>
          </a:xfrm>
          <a:prstGeom prst="straightConnector1">
            <a:avLst/>
          </a:prstGeom>
          <a:noFill/>
          <a:ln cap="flat" cmpd="sng" w="38100">
            <a:solidFill>
              <a:srgbClr val="41393B"/>
            </a:solidFill>
            <a:prstDash val="solid"/>
            <a:round/>
            <a:headEnd len="sm" w="sm" type="none"/>
            <a:tailEnd len="lg" w="lg" type="triangle"/>
          </a:ln>
        </p:spPr>
      </p:cxnSp>
      <p:cxnSp>
        <p:nvCxnSpPr>
          <p:cNvPr id="61" name="Google Shape;61;p5"/>
          <p:cNvCxnSpPr/>
          <p:nvPr/>
        </p:nvCxnSpPr>
        <p:spPr>
          <a:xfrm flipH="1" rot="10800000">
            <a:off x="931475" y="3714116"/>
            <a:ext cx="3721800" cy="3600"/>
          </a:xfrm>
          <a:prstGeom prst="straightConnector1">
            <a:avLst/>
          </a:prstGeom>
          <a:noFill/>
          <a:ln cap="flat" cmpd="sng" w="114300">
            <a:solidFill>
              <a:srgbClr val="41393B"/>
            </a:solidFill>
            <a:prstDash val="solid"/>
            <a:round/>
            <a:headEnd len="sm" w="sm" type="none"/>
            <a:tailEnd len="sm" w="sm" type="none"/>
          </a:ln>
        </p:spPr>
      </p:cxnSp>
      <p:sp>
        <p:nvSpPr>
          <p:cNvPr id="62" name="Google Shape;62;p5"/>
          <p:cNvSpPr txBox="1"/>
          <p:nvPr/>
        </p:nvSpPr>
        <p:spPr>
          <a:xfrm>
            <a:off x="457200" y="4059641"/>
            <a:ext cx="946800" cy="23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venir"/>
              <a:buNone/>
            </a:pPr>
            <a:r>
              <a:rPr b="0" i="0" lang="en-US" sz="1400" u="none" cap="none" strike="noStrike">
                <a:solidFill>
                  <a:srgbClr val="000000"/>
                </a:solidFill>
                <a:latin typeface="Avenir"/>
                <a:ea typeface="Avenir"/>
                <a:cs typeface="Avenir"/>
                <a:sym typeface="Avenir"/>
              </a:rPr>
              <a:t>April 4th</a:t>
            </a:r>
            <a:endParaRPr/>
          </a:p>
        </p:txBody>
      </p:sp>
      <p:sp>
        <p:nvSpPr>
          <p:cNvPr id="63" name="Google Shape;63;p5"/>
          <p:cNvSpPr txBox="1"/>
          <p:nvPr/>
        </p:nvSpPr>
        <p:spPr>
          <a:xfrm>
            <a:off x="4196393" y="4036185"/>
            <a:ext cx="914400" cy="281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Avenir"/>
              <a:buNone/>
            </a:pPr>
            <a:r>
              <a:rPr b="0" i="0" lang="en-US" sz="1400" u="none" cap="none" strike="noStrike">
                <a:solidFill>
                  <a:srgbClr val="000000"/>
                </a:solidFill>
                <a:latin typeface="Avenir"/>
                <a:ea typeface="Avenir"/>
                <a:cs typeface="Avenir"/>
                <a:sym typeface="Avenir"/>
              </a:rPr>
              <a:t>April 6th</a:t>
            </a:r>
            <a:endParaRPr/>
          </a:p>
        </p:txBody>
      </p:sp>
      <p:pic>
        <p:nvPicPr>
          <p:cNvPr id="64" name="Google Shape;64;p5"/>
          <p:cNvPicPr preferRelativeResize="0"/>
          <p:nvPr/>
        </p:nvPicPr>
        <p:blipFill rotWithShape="1">
          <a:blip r:embed="rId3">
            <a:alphaModFix/>
          </a:blip>
          <a:srcRect b="0" l="0" r="0" t="0"/>
          <a:stretch/>
        </p:blipFill>
        <p:spPr>
          <a:xfrm>
            <a:off x="2418366" y="2652604"/>
            <a:ext cx="977100" cy="904800"/>
          </a:xfrm>
          <a:prstGeom prst="rect">
            <a:avLst/>
          </a:prstGeom>
          <a:noFill/>
          <a:ln>
            <a:noFill/>
          </a:ln>
        </p:spPr>
      </p:pic>
      <p:cxnSp>
        <p:nvCxnSpPr>
          <p:cNvPr id="65" name="Google Shape;65;p5"/>
          <p:cNvCxnSpPr/>
          <p:nvPr/>
        </p:nvCxnSpPr>
        <p:spPr>
          <a:xfrm>
            <a:off x="2584025" y="3988128"/>
            <a:ext cx="1163700" cy="0"/>
          </a:xfrm>
          <a:prstGeom prst="straightConnector1">
            <a:avLst/>
          </a:prstGeom>
          <a:noFill/>
          <a:ln cap="flat" cmpd="sng" w="38100">
            <a:solidFill>
              <a:srgbClr val="41393B"/>
            </a:solidFill>
            <a:prstDash val="solid"/>
            <a:round/>
            <a:headEnd len="sm" w="sm" type="none"/>
            <a:tailEnd len="lg" w="lg" type="triangle"/>
          </a:ln>
        </p:spPr>
      </p:cxnSp>
      <p:cxnSp>
        <p:nvCxnSpPr>
          <p:cNvPr id="66" name="Google Shape;66;p5"/>
          <p:cNvCxnSpPr/>
          <p:nvPr/>
        </p:nvCxnSpPr>
        <p:spPr>
          <a:xfrm rot="10800000">
            <a:off x="1475875" y="3987416"/>
            <a:ext cx="1155000" cy="1500"/>
          </a:xfrm>
          <a:prstGeom prst="straightConnector1">
            <a:avLst/>
          </a:prstGeom>
          <a:noFill/>
          <a:ln cap="flat" cmpd="sng" w="38100">
            <a:solidFill>
              <a:srgbClr val="41393B"/>
            </a:solidFill>
            <a:prstDash val="solid"/>
            <a:round/>
            <a:headEnd len="sm" w="sm" type="none"/>
            <a:tailEnd len="lg" w="lg" type="triangle"/>
          </a:ln>
        </p:spPr>
      </p:cxnSp>
      <p:cxnSp>
        <p:nvCxnSpPr>
          <p:cNvPr id="67" name="Google Shape;67;p5"/>
          <p:cNvCxnSpPr>
            <a:stCxn id="63" idx="0"/>
          </p:cNvCxnSpPr>
          <p:nvPr/>
        </p:nvCxnSpPr>
        <p:spPr>
          <a:xfrm rot="10800000">
            <a:off x="4653593" y="2295585"/>
            <a:ext cx="0" cy="1740600"/>
          </a:xfrm>
          <a:prstGeom prst="straightConnector1">
            <a:avLst/>
          </a:prstGeom>
          <a:noFill/>
          <a:ln cap="flat" cmpd="sng" w="19050">
            <a:solidFill>
              <a:srgbClr val="41393B"/>
            </a:solidFill>
            <a:prstDash val="solid"/>
            <a:round/>
            <a:headEnd len="sm" w="sm" type="none"/>
            <a:tailEnd len="sm" w="sm" type="none"/>
          </a:ln>
        </p:spPr>
      </p:cxnSp>
      <p:cxnSp>
        <p:nvCxnSpPr>
          <p:cNvPr id="68" name="Google Shape;68;p5"/>
          <p:cNvCxnSpPr>
            <a:stCxn id="62" idx="0"/>
          </p:cNvCxnSpPr>
          <p:nvPr/>
        </p:nvCxnSpPr>
        <p:spPr>
          <a:xfrm rot="10800000">
            <a:off x="927300" y="2295641"/>
            <a:ext cx="3300" cy="1764000"/>
          </a:xfrm>
          <a:prstGeom prst="straightConnector1">
            <a:avLst/>
          </a:prstGeom>
          <a:noFill/>
          <a:ln cap="flat" cmpd="sng" w="19050">
            <a:solidFill>
              <a:srgbClr val="41393B"/>
            </a:solidFill>
            <a:prstDash val="solid"/>
            <a:round/>
            <a:headEnd len="sm" w="sm" type="none"/>
            <a:tailEnd len="sm" w="sm" type="none"/>
          </a:ln>
        </p:spPr>
      </p:cxnSp>
      <p:sp>
        <p:nvSpPr>
          <p:cNvPr id="69" name="Google Shape;69;p5"/>
          <p:cNvSpPr txBox="1"/>
          <p:nvPr/>
        </p:nvSpPr>
        <p:spPr>
          <a:xfrm>
            <a:off x="927314" y="2098672"/>
            <a:ext cx="3726300" cy="393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Font typeface="Avenir"/>
              <a:buNone/>
            </a:pPr>
            <a:r>
              <a:rPr b="0" i="0" lang="en-US" sz="1400" u="none" cap="none" strike="noStrike">
                <a:solidFill>
                  <a:srgbClr val="000000"/>
                </a:solidFill>
                <a:latin typeface="Avenir"/>
                <a:ea typeface="Avenir"/>
                <a:cs typeface="Avenir"/>
                <a:sym typeface="Avenir"/>
              </a:rPr>
              <a:t>Past mobility behaviours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
                                        </p:tgtEl>
                                        <p:attrNameLst>
                                          <p:attrName>style.visibility</p:attrName>
                                        </p:attrNameLst>
                                      </p:cBhvr>
                                      <p:to>
                                        <p:strVal val="visible"/>
                                      </p:to>
                                    </p:set>
                                    <p:animEffect filter="fade" transition="in">
                                      <p:cBhvr>
                                        <p:cTn dur="1000"/>
                                        <p:tgtEl>
                                          <p:spTgt spid="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6"/>
          <p:cNvSpPr txBox="1"/>
          <p:nvPr/>
        </p:nvSpPr>
        <p:spPr>
          <a:xfrm>
            <a:off x="311700" y="2199600"/>
            <a:ext cx="8520600" cy="1630200"/>
          </a:xfrm>
          <a:prstGeom prst="rect">
            <a:avLst/>
          </a:prstGeom>
          <a:noFill/>
          <a:ln>
            <a:noFill/>
          </a:ln>
        </p:spPr>
        <p:txBody>
          <a:bodyPr anchorCtr="0" anchor="t" bIns="91425" lIns="91425" spcFirstLastPara="1" rIns="91425" wrap="square" tIns="91425">
            <a:noAutofit/>
          </a:bodyPr>
          <a:lstStyle/>
          <a:p>
            <a:pPr indent="-387350" lvl="0" marL="457200" marR="0" rtl="0" algn="l">
              <a:lnSpc>
                <a:spcPct val="100000"/>
              </a:lnSpc>
              <a:spcBef>
                <a:spcPts val="0"/>
              </a:spcBef>
              <a:spcAft>
                <a:spcPts val="0"/>
              </a:spcAft>
              <a:buClr>
                <a:schemeClr val="dk1"/>
              </a:buClr>
              <a:buSzPts val="2500"/>
              <a:buFont typeface="Helvetica Neue Light"/>
              <a:buChar char="●"/>
            </a:pPr>
            <a:r>
              <a:rPr lang="en-US" sz="2500">
                <a:solidFill>
                  <a:schemeClr val="dk1"/>
                </a:solidFill>
                <a:latin typeface="Helvetica Neue Light"/>
                <a:ea typeface="Helvetica Neue Light"/>
                <a:cs typeface="Helvetica Neue Light"/>
                <a:sym typeface="Helvetica Neue Light"/>
              </a:rPr>
              <a:t>Individual past mobile phone behaviour, including mobility, can be used to infer his or her socioeconomic status.</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2500">
              <a:solidFill>
                <a:schemeClr val="dk1"/>
              </a:solidFill>
              <a:latin typeface="Helvetica Neue Light"/>
              <a:ea typeface="Helvetica Neue Light"/>
              <a:cs typeface="Helvetica Neue Light"/>
              <a:sym typeface="Helvetica Neue Light"/>
            </a:endParaRPr>
          </a:p>
          <a:p>
            <a:pPr indent="-387350" lvl="0" marL="457200" rtl="0" algn="l">
              <a:spcBef>
                <a:spcPts val="0"/>
              </a:spcBef>
              <a:spcAft>
                <a:spcPts val="0"/>
              </a:spcAft>
              <a:buClr>
                <a:schemeClr val="dk1"/>
              </a:buClr>
              <a:buSzPts val="2500"/>
              <a:buFont typeface="Helvetica Neue Light"/>
              <a:buChar char="●"/>
            </a:pPr>
            <a:r>
              <a:rPr lang="en-US" sz="2500">
                <a:solidFill>
                  <a:schemeClr val="dk1"/>
                </a:solidFill>
                <a:latin typeface="Helvetica Neue Light"/>
                <a:ea typeface="Helvetica Neue Light"/>
                <a:cs typeface="Helvetica Neue Light"/>
                <a:sym typeface="Helvetica Neue Light"/>
              </a:rPr>
              <a:t>The predicted attributes of millions of individuals are used to reconstruct the distribution of wealth of an entire nation </a:t>
            </a:r>
            <a:endParaRPr sz="2500">
              <a:solidFill>
                <a:schemeClr val="dk1"/>
              </a:solidFill>
              <a:latin typeface="Helvetica Neue Light"/>
              <a:ea typeface="Helvetica Neue Light"/>
              <a:cs typeface="Helvetica Neue Light"/>
              <a:sym typeface="Helvetica Neue Light"/>
            </a:endParaRPr>
          </a:p>
        </p:txBody>
      </p:sp>
      <p:sp>
        <p:nvSpPr>
          <p:cNvPr id="75" name="Google Shape;75;p6"/>
          <p:cNvSpPr txBox="1"/>
          <p:nvPr/>
        </p:nvSpPr>
        <p:spPr>
          <a:xfrm>
            <a:off x="457200" y="159629"/>
            <a:ext cx="8229600" cy="645600"/>
          </a:xfrm>
          <a:prstGeom prst="rect">
            <a:avLst/>
          </a:prstGeom>
          <a:noFill/>
          <a:ln>
            <a:noFill/>
          </a:ln>
        </p:spPr>
        <p:txBody>
          <a:bodyPr anchorCtr="0" anchor="ctr" bIns="60925" lIns="0" spcFirstLastPara="1" rIns="0" wrap="square" tIns="60925">
            <a:noAutofit/>
          </a:bodyPr>
          <a:lstStyle/>
          <a:p>
            <a:pPr indent="0" lvl="0" marL="0" marR="0" rtl="0" algn="l">
              <a:lnSpc>
                <a:spcPct val="100000"/>
              </a:lnSpc>
              <a:spcBef>
                <a:spcPts val="0"/>
              </a:spcBef>
              <a:spcAft>
                <a:spcPts val="0"/>
              </a:spcAft>
              <a:buClr>
                <a:schemeClr val="dk1"/>
              </a:buClr>
              <a:buSzPts val="1100"/>
              <a:buFont typeface="Arial"/>
              <a:buNone/>
            </a:pPr>
            <a:r>
              <a:rPr lang="en-US" sz="3600">
                <a:latin typeface="Helvetica Neue Light"/>
                <a:ea typeface="Helvetica Neue Light"/>
                <a:cs typeface="Helvetica Neue Light"/>
                <a:sym typeface="Helvetica Neue Light"/>
              </a:rPr>
              <a:t>Monitoring of p</a:t>
            </a:r>
            <a:r>
              <a:rPr lang="en-US" sz="3600">
                <a:latin typeface="Helvetica Neue Light"/>
                <a:ea typeface="Helvetica Neue Light"/>
                <a:cs typeface="Helvetica Neue Light"/>
                <a:sym typeface="Helvetica Neue Light"/>
              </a:rPr>
              <a:t>overty</a:t>
            </a:r>
            <a:endParaRPr sz="3600">
              <a:latin typeface="Helvetica Neue Light"/>
              <a:ea typeface="Helvetica Neue Light"/>
              <a:cs typeface="Helvetica Neue Light"/>
              <a:sym typeface="Helvetica Neue Light"/>
            </a:endParaRPr>
          </a:p>
        </p:txBody>
      </p:sp>
      <p:sp>
        <p:nvSpPr>
          <p:cNvPr id="76" name="Google Shape;76;p6"/>
          <p:cNvSpPr txBox="1"/>
          <p:nvPr/>
        </p:nvSpPr>
        <p:spPr>
          <a:xfrm>
            <a:off x="311700" y="1208903"/>
            <a:ext cx="8375100" cy="296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500">
                <a:solidFill>
                  <a:schemeClr val="dk1"/>
                </a:solidFill>
                <a:latin typeface="Helvetica Neue Light"/>
                <a:ea typeface="Helvetica Neue Light"/>
                <a:cs typeface="Helvetica Neue Light"/>
                <a:sym typeface="Helvetica Neue Light"/>
              </a:rPr>
              <a:t>In resource-constrained environments censuses and household surveys are rare and difficult to obtain.</a:t>
            </a:r>
            <a:endParaRPr sz="2500">
              <a:solidFill>
                <a:schemeClr val="dk1"/>
              </a:solidFill>
              <a:latin typeface="Helvetica Neue Light"/>
              <a:ea typeface="Helvetica Neue Light"/>
              <a:cs typeface="Helvetica Neue Light"/>
              <a:sym typeface="Helvetica Neue Light"/>
            </a:endParaRPr>
          </a:p>
        </p:txBody>
      </p:sp>
      <p:sp>
        <p:nvSpPr>
          <p:cNvPr id="77" name="Google Shape;77;p6"/>
          <p:cNvSpPr txBox="1"/>
          <p:nvPr/>
        </p:nvSpPr>
        <p:spPr>
          <a:xfrm>
            <a:off x="311700" y="4477913"/>
            <a:ext cx="80190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sz="2000">
                <a:solidFill>
                  <a:schemeClr val="dk1"/>
                </a:solidFill>
                <a:latin typeface="Helvetica Neue Light"/>
                <a:ea typeface="Helvetica Neue Light"/>
                <a:cs typeface="Helvetica Neue Light"/>
                <a:sym typeface="Helvetica Neue Light"/>
              </a:rPr>
              <a:t>Predicting poverty and wealth from mobile phone metadata (Blumenstock et al.)</a:t>
            </a:r>
            <a:endParaRPr sz="20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7"/>
          <p:cNvSpPr txBox="1"/>
          <p:nvPr/>
        </p:nvSpPr>
        <p:spPr>
          <a:xfrm>
            <a:off x="457200" y="11617"/>
            <a:ext cx="8229600" cy="645600"/>
          </a:xfrm>
          <a:prstGeom prst="rect">
            <a:avLst/>
          </a:prstGeom>
          <a:noFill/>
          <a:ln>
            <a:noFill/>
          </a:ln>
        </p:spPr>
        <p:txBody>
          <a:bodyPr anchorCtr="0" anchor="ctr" bIns="60925" lIns="0" spcFirstLastPara="1" rIns="0" wrap="square" tIns="60925">
            <a:noAutofit/>
          </a:bodyPr>
          <a:lstStyle/>
          <a:p>
            <a:pPr indent="0" lvl="0" marL="0" marR="0" rtl="0" algn="l">
              <a:lnSpc>
                <a:spcPct val="100000"/>
              </a:lnSpc>
              <a:spcBef>
                <a:spcPts val="0"/>
              </a:spcBef>
              <a:spcAft>
                <a:spcPts val="0"/>
              </a:spcAft>
              <a:buClr>
                <a:schemeClr val="dk1"/>
              </a:buClr>
              <a:buSzPts val="1100"/>
              <a:buFont typeface="Arial"/>
              <a:buNone/>
            </a:pPr>
            <a:r>
              <a:rPr lang="en-US" sz="3600">
                <a:latin typeface="Helvetica Neue Light"/>
                <a:ea typeface="Helvetica Neue Light"/>
                <a:cs typeface="Helvetica Neue Light"/>
                <a:sym typeface="Helvetica Neue Light"/>
              </a:rPr>
              <a:t>Mobility</a:t>
            </a:r>
            <a:r>
              <a:rPr lang="en-US" sz="3600">
                <a:latin typeface="Helvetica Neue Light"/>
                <a:ea typeface="Helvetica Neue Light"/>
                <a:cs typeface="Helvetica Neue Light"/>
                <a:sym typeface="Helvetica Neue Light"/>
              </a:rPr>
              <a:t> and government data</a:t>
            </a:r>
            <a:endParaRPr sz="3600">
              <a:latin typeface="Helvetica Neue Light"/>
              <a:ea typeface="Helvetica Neue Light"/>
              <a:cs typeface="Helvetica Neue Light"/>
              <a:sym typeface="Helvetica Neue Light"/>
            </a:endParaRPr>
          </a:p>
        </p:txBody>
      </p:sp>
      <p:pic>
        <p:nvPicPr>
          <p:cNvPr id="83" name="Google Shape;83;p7"/>
          <p:cNvPicPr preferRelativeResize="0"/>
          <p:nvPr/>
        </p:nvPicPr>
        <p:blipFill>
          <a:blip r:embed="rId3">
            <a:alphaModFix/>
          </a:blip>
          <a:stretch>
            <a:fillRect/>
          </a:stretch>
        </p:blipFill>
        <p:spPr>
          <a:xfrm>
            <a:off x="5300900" y="657225"/>
            <a:ext cx="3157299" cy="4189600"/>
          </a:xfrm>
          <a:prstGeom prst="rect">
            <a:avLst/>
          </a:prstGeom>
          <a:noFill/>
          <a:ln>
            <a:noFill/>
          </a:ln>
        </p:spPr>
      </p:pic>
      <p:sp>
        <p:nvSpPr>
          <p:cNvPr id="84" name="Google Shape;84;p7"/>
          <p:cNvSpPr txBox="1"/>
          <p:nvPr/>
        </p:nvSpPr>
        <p:spPr>
          <a:xfrm>
            <a:off x="228600" y="4585425"/>
            <a:ext cx="5148600" cy="6456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Helvetica Neue Light"/>
                <a:ea typeface="Helvetica Neue Light"/>
                <a:cs typeface="Helvetica Neue Light"/>
                <a:sym typeface="Helvetica Neue Light"/>
              </a:rPr>
              <a:t>An analytical framework to nowcast well-being with mobile phone data (Pappalardo et al.)</a:t>
            </a:r>
            <a:endParaRPr sz="1200">
              <a:latin typeface="Helvetica Neue Light"/>
              <a:ea typeface="Helvetica Neue Light"/>
              <a:cs typeface="Helvetica Neue Light"/>
              <a:sym typeface="Helvetica Neue Light"/>
            </a:endParaRPr>
          </a:p>
        </p:txBody>
      </p:sp>
      <p:pic>
        <p:nvPicPr>
          <p:cNvPr id="85" name="Google Shape;85;p7"/>
          <p:cNvPicPr preferRelativeResize="0"/>
          <p:nvPr/>
        </p:nvPicPr>
        <p:blipFill>
          <a:blip r:embed="rId4">
            <a:alphaModFix/>
          </a:blip>
          <a:stretch>
            <a:fillRect/>
          </a:stretch>
        </p:blipFill>
        <p:spPr>
          <a:xfrm>
            <a:off x="909625" y="640450"/>
            <a:ext cx="3834075" cy="3834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8"/>
          <p:cNvSpPr txBox="1"/>
          <p:nvPr/>
        </p:nvSpPr>
        <p:spPr>
          <a:xfrm>
            <a:off x="457200" y="127098"/>
            <a:ext cx="8229600" cy="645600"/>
          </a:xfrm>
          <a:prstGeom prst="rect">
            <a:avLst/>
          </a:prstGeom>
          <a:noFill/>
          <a:ln>
            <a:noFill/>
          </a:ln>
        </p:spPr>
        <p:txBody>
          <a:bodyPr anchorCtr="0" anchor="ctr" bIns="60925" lIns="0" spcFirstLastPara="1" rIns="0" wrap="square" tIns="60925">
            <a:noAutofit/>
          </a:bodyPr>
          <a:lstStyle/>
          <a:p>
            <a:pPr indent="0" lvl="0" marL="0" marR="0" rtl="0" algn="l">
              <a:lnSpc>
                <a:spcPct val="100000"/>
              </a:lnSpc>
              <a:spcBef>
                <a:spcPts val="0"/>
              </a:spcBef>
              <a:spcAft>
                <a:spcPts val="0"/>
              </a:spcAft>
              <a:buClr>
                <a:schemeClr val="dk1"/>
              </a:buClr>
              <a:buSzPts val="1100"/>
              <a:buFont typeface="Arial"/>
              <a:buNone/>
            </a:pPr>
            <a:r>
              <a:rPr lang="en-US" sz="3600">
                <a:latin typeface="Helvetica Neue Light"/>
                <a:ea typeface="Helvetica Neue Light"/>
                <a:cs typeface="Helvetica Neue Light"/>
                <a:sym typeface="Helvetica Neue Light"/>
              </a:rPr>
              <a:t>Forecasting flu</a:t>
            </a:r>
            <a:endParaRPr sz="3600">
              <a:latin typeface="Helvetica Neue Light"/>
              <a:ea typeface="Helvetica Neue Light"/>
              <a:cs typeface="Helvetica Neue Light"/>
              <a:sym typeface="Helvetica Neue Light"/>
            </a:endParaRPr>
          </a:p>
        </p:txBody>
      </p:sp>
      <p:pic>
        <p:nvPicPr>
          <p:cNvPr id="91" name="Google Shape;91;p8"/>
          <p:cNvPicPr preferRelativeResize="0"/>
          <p:nvPr/>
        </p:nvPicPr>
        <p:blipFill>
          <a:blip r:embed="rId3">
            <a:alphaModFix/>
          </a:blip>
          <a:stretch>
            <a:fillRect/>
          </a:stretch>
        </p:blipFill>
        <p:spPr>
          <a:xfrm>
            <a:off x="3764400" y="390375"/>
            <a:ext cx="4684974" cy="3427451"/>
          </a:xfrm>
          <a:prstGeom prst="rect">
            <a:avLst/>
          </a:prstGeom>
          <a:noFill/>
          <a:ln>
            <a:noFill/>
          </a:ln>
        </p:spPr>
      </p:pic>
      <p:pic>
        <p:nvPicPr>
          <p:cNvPr descr="Access the recommendation on F1000Prime" id="92" name="Google Shape;92;p8"/>
          <p:cNvPicPr preferRelativeResize="0"/>
          <p:nvPr/>
        </p:nvPicPr>
        <p:blipFill>
          <a:blip r:embed="rId4">
            <a:alphaModFix/>
          </a:blip>
          <a:stretch>
            <a:fillRect/>
          </a:stretch>
        </p:blipFill>
        <p:spPr>
          <a:xfrm rot="10800000">
            <a:off x="-2949052" y="5766188"/>
            <a:ext cx="2" cy="1"/>
          </a:xfrm>
          <a:prstGeom prst="rect">
            <a:avLst/>
          </a:prstGeom>
          <a:noFill/>
          <a:ln>
            <a:noFill/>
          </a:ln>
        </p:spPr>
      </p:pic>
      <p:sp>
        <p:nvSpPr>
          <p:cNvPr id="93" name="Google Shape;93;p8"/>
          <p:cNvSpPr txBox="1"/>
          <p:nvPr/>
        </p:nvSpPr>
        <p:spPr>
          <a:xfrm>
            <a:off x="311700" y="4287425"/>
            <a:ext cx="8229600" cy="38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sz="1800">
                <a:solidFill>
                  <a:schemeClr val="dk1"/>
                </a:solidFill>
                <a:latin typeface="Helvetica Neue Light"/>
                <a:ea typeface="Helvetica Neue Light"/>
                <a:cs typeface="Helvetica Neue Light"/>
                <a:sym typeface="Helvetica Neue Light"/>
              </a:rPr>
              <a:t>The GLEaMViz computational tool, a publicly software to explore realistic epidemic spreading scenarios at the global scale. </a:t>
            </a:r>
            <a:br>
              <a:rPr lang="en-US" sz="1800">
                <a:solidFill>
                  <a:schemeClr val="dk1"/>
                </a:solidFill>
                <a:latin typeface="Helvetica Neue Light"/>
                <a:ea typeface="Helvetica Neue Light"/>
                <a:cs typeface="Helvetica Neue Light"/>
                <a:sym typeface="Helvetica Neue Light"/>
              </a:rPr>
            </a:br>
            <a:r>
              <a:rPr lang="en-US" sz="1800">
                <a:solidFill>
                  <a:schemeClr val="dk1"/>
                </a:solidFill>
                <a:latin typeface="Helvetica Neue Light"/>
                <a:ea typeface="Helvetica Neue Light"/>
                <a:cs typeface="Helvetica Neue Light"/>
                <a:sym typeface="Helvetica Neue Light"/>
              </a:rPr>
              <a:t>(Van den Broek W. et al.)</a:t>
            </a:r>
            <a:endParaRPr sz="1800">
              <a:solidFill>
                <a:schemeClr val="dk1"/>
              </a:solidFill>
              <a:latin typeface="Helvetica Neue Light"/>
              <a:ea typeface="Helvetica Neue Light"/>
              <a:cs typeface="Helvetica Neue Light"/>
              <a:sym typeface="Helvetica Neue 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pic>
        <p:nvPicPr>
          <p:cNvPr id="98" name="Google Shape;98;p9"/>
          <p:cNvPicPr preferRelativeResize="0"/>
          <p:nvPr/>
        </p:nvPicPr>
        <p:blipFill>
          <a:blip r:embed="rId3">
            <a:alphaModFix/>
          </a:blip>
          <a:stretch>
            <a:fillRect/>
          </a:stretch>
        </p:blipFill>
        <p:spPr>
          <a:xfrm>
            <a:off x="2508887" y="172700"/>
            <a:ext cx="4126226" cy="1657351"/>
          </a:xfrm>
          <a:prstGeom prst="rect">
            <a:avLst/>
          </a:prstGeom>
          <a:noFill/>
          <a:ln>
            <a:noFill/>
          </a:ln>
        </p:spPr>
      </p:pic>
      <p:sp>
        <p:nvSpPr>
          <p:cNvPr id="99" name="Google Shape;99;p9"/>
          <p:cNvSpPr txBox="1"/>
          <p:nvPr/>
        </p:nvSpPr>
        <p:spPr>
          <a:xfrm>
            <a:off x="775850" y="1856500"/>
            <a:ext cx="7966500" cy="3021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600">
                <a:solidFill>
                  <a:srgbClr val="3F3F3F"/>
                </a:solidFill>
                <a:latin typeface="Helvetica Neue"/>
                <a:ea typeface="Helvetica Neue"/>
                <a:cs typeface="Helvetica Neue"/>
                <a:sym typeface="Helvetica Neue"/>
              </a:rPr>
              <a:t>Current developments</a:t>
            </a:r>
            <a:br>
              <a:rPr b="1" lang="en-US" sz="3600">
                <a:solidFill>
                  <a:srgbClr val="3F3F3F"/>
                </a:solidFill>
                <a:latin typeface="Helvetica Neue"/>
                <a:ea typeface="Helvetica Neue"/>
                <a:cs typeface="Helvetica Neue"/>
                <a:sym typeface="Helvetica Neue"/>
              </a:rPr>
            </a:br>
            <a:endParaRPr b="1" sz="2400">
              <a:solidFill>
                <a:srgbClr val="3F3F3F"/>
              </a:solidFill>
              <a:latin typeface="Helvetica Neue"/>
              <a:ea typeface="Helvetica Neue"/>
              <a:cs typeface="Helvetica Neue"/>
              <a:sym typeface="Helvetica Neue"/>
            </a:endParaRPr>
          </a:p>
          <a:p>
            <a:pPr indent="0" lvl="0" marL="0" rtl="0" algn="ctr">
              <a:spcBef>
                <a:spcPts val="0"/>
              </a:spcBef>
              <a:spcAft>
                <a:spcPts val="0"/>
              </a:spcAft>
              <a:buNone/>
            </a:pPr>
            <a:r>
              <a:rPr lang="en-US" sz="3000">
                <a:solidFill>
                  <a:srgbClr val="3F3F3F"/>
                </a:solidFill>
                <a:latin typeface="Helvetica Neue Light"/>
                <a:ea typeface="Helvetica Neue Light"/>
                <a:cs typeface="Helvetica Neue Light"/>
                <a:sym typeface="Helvetica Neue Light"/>
              </a:rPr>
              <a:t>predictive models</a:t>
            </a:r>
            <a:endParaRPr sz="3000">
              <a:solidFill>
                <a:srgbClr val="3F3F3F"/>
              </a:solidFill>
              <a:latin typeface="Helvetica Neue Light"/>
              <a:ea typeface="Helvetica Neue Light"/>
              <a:cs typeface="Helvetica Neue Light"/>
              <a:sym typeface="Helvetica Neue Light"/>
            </a:endParaRPr>
          </a:p>
          <a:p>
            <a:pPr indent="0" lvl="0" marL="0" rtl="0" algn="ctr">
              <a:spcBef>
                <a:spcPts val="0"/>
              </a:spcBef>
              <a:spcAft>
                <a:spcPts val="0"/>
              </a:spcAft>
              <a:buNone/>
            </a:pPr>
            <a:r>
              <a:rPr lang="en-US" sz="3000">
                <a:solidFill>
                  <a:srgbClr val="3F3F3F"/>
                </a:solidFill>
                <a:latin typeface="Helvetica Neue Light"/>
                <a:ea typeface="Helvetica Neue Light"/>
                <a:cs typeface="Helvetica Neue Light"/>
                <a:sym typeface="Helvetica Neue Light"/>
              </a:rPr>
              <a:t>visualization module</a:t>
            </a:r>
            <a:endParaRPr sz="3000">
              <a:solidFill>
                <a:srgbClr val="3F3F3F"/>
              </a:solidFill>
              <a:latin typeface="Helvetica Neue Light"/>
              <a:ea typeface="Helvetica Neue Light"/>
              <a:cs typeface="Helvetica Neue Light"/>
              <a:sym typeface="Helvetica Neue Light"/>
            </a:endParaRPr>
          </a:p>
          <a:p>
            <a:pPr indent="0" lvl="0" marL="0" rtl="0" algn="ctr">
              <a:spcBef>
                <a:spcPts val="0"/>
              </a:spcBef>
              <a:spcAft>
                <a:spcPts val="0"/>
              </a:spcAft>
              <a:buNone/>
            </a:pPr>
            <a:r>
              <a:rPr lang="en-US" sz="3000">
                <a:solidFill>
                  <a:srgbClr val="3F3F3F"/>
                </a:solidFill>
                <a:latin typeface="Helvetica Neue Light"/>
                <a:ea typeface="Helvetica Neue Light"/>
                <a:cs typeface="Helvetica Neue Light"/>
                <a:sym typeface="Helvetica Neue Light"/>
              </a:rPr>
              <a:t>map matching</a:t>
            </a:r>
            <a:endParaRPr sz="3000">
              <a:solidFill>
                <a:srgbClr val="3F3F3F"/>
              </a:solidFill>
              <a:latin typeface="Helvetica Neue Light"/>
              <a:ea typeface="Helvetica Neue Light"/>
              <a:cs typeface="Helvetica Neue Light"/>
              <a:sym typeface="Helvetica Neue Light"/>
            </a:endParaRPr>
          </a:p>
          <a:p>
            <a:pPr indent="0" lvl="0" marL="0" rtl="0" algn="ctr">
              <a:spcBef>
                <a:spcPts val="0"/>
              </a:spcBef>
              <a:spcAft>
                <a:spcPts val="0"/>
              </a:spcAft>
              <a:buNone/>
            </a:pPr>
            <a:r>
              <a:rPr lang="en-US" sz="3000">
                <a:solidFill>
                  <a:srgbClr val="3F3F3F"/>
                </a:solidFill>
                <a:latin typeface="Helvetica Neue Light"/>
                <a:ea typeface="Helvetica Neue Light"/>
                <a:cs typeface="Helvetica Neue Light"/>
                <a:sym typeface="Helvetica Neue Light"/>
              </a:rPr>
              <a:t>anonymization techniques</a:t>
            </a:r>
            <a:endParaRPr sz="3000">
              <a:solidFill>
                <a:srgbClr val="3F3F3F"/>
              </a:solidFill>
              <a:latin typeface="Helvetica Neue Light"/>
              <a:ea typeface="Helvetica Neue Light"/>
              <a:cs typeface="Helvetica Neue Light"/>
              <a:sym typeface="Helvetica Neue Light"/>
            </a:endParaRPr>
          </a:p>
          <a:p>
            <a:pPr indent="0" lvl="0" marL="457200" rtl="0" algn="l">
              <a:spcBef>
                <a:spcPts val="0"/>
              </a:spcBef>
              <a:spcAft>
                <a:spcPts val="0"/>
              </a:spcAft>
              <a:buNone/>
            </a:pPr>
            <a:r>
              <a:t/>
            </a:r>
            <a:endParaRPr sz="2500">
              <a:solidFill>
                <a:srgbClr val="3F3F3F"/>
              </a:solidFill>
              <a:latin typeface="Helvetica Neue Light"/>
              <a:ea typeface="Helvetica Neue Light"/>
              <a:cs typeface="Helvetica Neue Light"/>
              <a:sym typeface="Helvetica Neue Light"/>
            </a:endParaRPr>
          </a:p>
          <a:p>
            <a:pPr indent="0" lvl="0" marL="0" rtl="0" algn="l">
              <a:spcBef>
                <a:spcPts val="0"/>
              </a:spcBef>
              <a:spcAft>
                <a:spcPts val="0"/>
              </a:spcAft>
              <a:buNone/>
            </a:pPr>
            <a:r>
              <a:t/>
            </a:r>
            <a:endParaRPr b="1" sz="2500">
              <a:solidFill>
                <a:srgbClr val="3F3F3F"/>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10"/>
          <p:cNvPicPr preferRelativeResize="0"/>
          <p:nvPr/>
        </p:nvPicPr>
        <p:blipFill>
          <a:blip r:embed="rId3">
            <a:alphaModFix/>
          </a:blip>
          <a:stretch>
            <a:fillRect/>
          </a:stretch>
        </p:blipFill>
        <p:spPr>
          <a:xfrm>
            <a:off x="152400" y="0"/>
            <a:ext cx="8839200" cy="3524275"/>
          </a:xfrm>
          <a:prstGeom prst="rect">
            <a:avLst/>
          </a:prstGeom>
          <a:noFill/>
          <a:ln>
            <a:noFill/>
          </a:ln>
        </p:spPr>
      </p:pic>
      <p:sp>
        <p:nvSpPr>
          <p:cNvPr id="106" name="Google Shape;106;p10"/>
          <p:cNvSpPr txBox="1"/>
          <p:nvPr/>
        </p:nvSpPr>
        <p:spPr>
          <a:xfrm>
            <a:off x="586650" y="3904375"/>
            <a:ext cx="7970700" cy="103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3600">
                <a:uFill>
                  <a:noFill/>
                </a:uFill>
                <a:hlinkClick r:id="rId4"/>
              </a:rPr>
              <a:t>https://github.com/scikit-mobility/</a:t>
            </a:r>
            <a:endParaRPr sz="3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1"/>
          <p:cNvSpPr txBox="1"/>
          <p:nvPr/>
        </p:nvSpPr>
        <p:spPr>
          <a:xfrm>
            <a:off x="899100" y="304800"/>
            <a:ext cx="7345800" cy="165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3600">
                <a:latin typeface="Helvetica Neue"/>
                <a:ea typeface="Helvetica Neue"/>
                <a:cs typeface="Helvetica Neue"/>
                <a:sym typeface="Helvetica Neue"/>
              </a:rPr>
              <a:t>How to contribute? </a:t>
            </a:r>
            <a:endParaRPr b="1" sz="3000">
              <a:latin typeface="Helvetica Neue"/>
              <a:ea typeface="Helvetica Neue"/>
              <a:cs typeface="Helvetica Neue"/>
              <a:sym typeface="Helvetica Neue"/>
            </a:endParaRPr>
          </a:p>
        </p:txBody>
      </p:sp>
      <p:sp>
        <p:nvSpPr>
          <p:cNvPr id="113" name="Google Shape;113;p11"/>
          <p:cNvSpPr txBox="1"/>
          <p:nvPr/>
        </p:nvSpPr>
        <p:spPr>
          <a:xfrm>
            <a:off x="899100" y="1144250"/>
            <a:ext cx="7345800" cy="356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000">
              <a:latin typeface="Helvetica Neue Light"/>
              <a:ea typeface="Helvetica Neue Light"/>
              <a:cs typeface="Helvetica Neue Light"/>
              <a:sym typeface="Helvetica Neue Light"/>
            </a:endParaRPr>
          </a:p>
          <a:p>
            <a:pPr indent="0" lvl="0" marL="457200" rtl="0" algn="ctr">
              <a:spcBef>
                <a:spcPts val="0"/>
              </a:spcBef>
              <a:spcAft>
                <a:spcPts val="0"/>
              </a:spcAft>
              <a:buNone/>
            </a:pPr>
            <a:r>
              <a:rPr lang="en-US" sz="3600">
                <a:latin typeface="Helvetica Neue Light"/>
                <a:ea typeface="Helvetica Neue Light"/>
                <a:cs typeface="Helvetica Neue Light"/>
                <a:sym typeface="Helvetica Neue Light"/>
              </a:rPr>
              <a:t>contact us</a:t>
            </a:r>
            <a:br>
              <a:rPr lang="en-US" sz="3600">
                <a:latin typeface="Helvetica Neue Light"/>
                <a:ea typeface="Helvetica Neue Light"/>
                <a:cs typeface="Helvetica Neue Light"/>
                <a:sym typeface="Helvetica Neue Light"/>
              </a:rPr>
            </a:br>
            <a:endParaRPr sz="3600">
              <a:latin typeface="Helvetica Neue Light"/>
              <a:ea typeface="Helvetica Neue Light"/>
              <a:cs typeface="Helvetica Neue Light"/>
              <a:sym typeface="Helvetica Neue Light"/>
            </a:endParaRPr>
          </a:p>
          <a:p>
            <a:pPr indent="0" lvl="0" marL="457200" rtl="0" algn="ctr">
              <a:spcBef>
                <a:spcPts val="0"/>
              </a:spcBef>
              <a:spcAft>
                <a:spcPts val="0"/>
              </a:spcAft>
              <a:buNone/>
            </a:pPr>
            <a:r>
              <a:rPr lang="en-US" sz="3600">
                <a:latin typeface="Helvetica Neue Light"/>
                <a:ea typeface="Helvetica Neue Light"/>
                <a:cs typeface="Helvetica Neue Light"/>
                <a:sym typeface="Helvetica Neue Light"/>
              </a:rPr>
              <a:t>open an issue</a:t>
            </a:r>
            <a:br>
              <a:rPr lang="en-US" sz="3600">
                <a:latin typeface="Helvetica Neue Light"/>
                <a:ea typeface="Helvetica Neue Light"/>
                <a:cs typeface="Helvetica Neue Light"/>
                <a:sym typeface="Helvetica Neue Light"/>
              </a:rPr>
            </a:br>
            <a:endParaRPr sz="3600">
              <a:latin typeface="Helvetica Neue Light"/>
              <a:ea typeface="Helvetica Neue Light"/>
              <a:cs typeface="Helvetica Neue Light"/>
              <a:sym typeface="Helvetica Neue Light"/>
            </a:endParaRPr>
          </a:p>
          <a:p>
            <a:pPr indent="0" lvl="0" marL="457200" rtl="0" algn="ctr">
              <a:spcBef>
                <a:spcPts val="0"/>
              </a:spcBef>
              <a:spcAft>
                <a:spcPts val="0"/>
              </a:spcAft>
              <a:buNone/>
            </a:pPr>
            <a:r>
              <a:rPr lang="en-US" sz="3600">
                <a:latin typeface="Helvetica Neue Light"/>
                <a:ea typeface="Helvetica Neue Light"/>
                <a:cs typeface="Helvetica Neue Light"/>
                <a:sym typeface="Helvetica Neue Light"/>
              </a:rPr>
              <a:t>make a pull request</a:t>
            </a:r>
            <a:r>
              <a:rPr lang="en-US" sz="3000">
                <a:latin typeface="Helvetica Neue Light"/>
                <a:ea typeface="Helvetica Neue Light"/>
                <a:cs typeface="Helvetica Neue Light"/>
                <a:sym typeface="Helvetica Neue Light"/>
              </a:rPr>
              <a:t> </a:t>
            </a:r>
            <a:endParaRPr sz="3000">
              <a:latin typeface="Helvetica Neue Light"/>
              <a:ea typeface="Helvetica Neue Light"/>
              <a:cs typeface="Helvetica Neue Light"/>
              <a:sym typeface="Helvetica Neue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12"/>
          <p:cNvSpPr txBox="1"/>
          <p:nvPr>
            <p:ph type="title"/>
          </p:nvPr>
        </p:nvSpPr>
        <p:spPr>
          <a:xfrm>
            <a:off x="609600" y="183675"/>
            <a:ext cx="7953000" cy="1441200"/>
          </a:xfrm>
          <a:prstGeom prst="rect">
            <a:avLst/>
          </a:prstGeom>
          <a:noFill/>
          <a:ln>
            <a:noFill/>
          </a:ln>
        </p:spPr>
        <p:txBody>
          <a:bodyPr anchorCtr="0" anchor="ctr" bIns="60925" lIns="0" spcFirstLastPara="1" rIns="0" wrap="square" tIns="60925">
            <a:noAutofit/>
          </a:bodyPr>
          <a:lstStyle/>
          <a:p>
            <a:pPr indent="0" lvl="0" marL="0" marR="0" rtl="0" algn="ctr">
              <a:lnSpc>
                <a:spcPct val="100000"/>
              </a:lnSpc>
              <a:spcBef>
                <a:spcPts val="0"/>
              </a:spcBef>
              <a:spcAft>
                <a:spcPts val="0"/>
              </a:spcAft>
              <a:buClr>
                <a:srgbClr val="3F3F3F"/>
              </a:buClr>
              <a:buFont typeface="Calibri"/>
              <a:buNone/>
            </a:pPr>
            <a:r>
              <a:rPr lang="en-US" sz="4800">
                <a:latin typeface="Helvetica Neue Light"/>
                <a:ea typeface="Helvetica Neue Light"/>
                <a:cs typeface="Helvetica Neue Light"/>
                <a:sym typeface="Helvetica Neue Light"/>
              </a:rPr>
              <a:t>Thank you!</a:t>
            </a:r>
            <a:endParaRPr sz="4800">
              <a:latin typeface="Helvetica Neue Light"/>
              <a:ea typeface="Helvetica Neue Light"/>
              <a:cs typeface="Helvetica Neue Light"/>
              <a:sym typeface="Helvetica Neue Light"/>
            </a:endParaRPr>
          </a:p>
          <a:p>
            <a:pPr indent="0" lvl="0" marL="0" marR="0" rtl="0" algn="l">
              <a:lnSpc>
                <a:spcPct val="100000"/>
              </a:lnSpc>
              <a:spcBef>
                <a:spcPts val="0"/>
              </a:spcBef>
              <a:spcAft>
                <a:spcPts val="0"/>
              </a:spcAft>
              <a:buClr>
                <a:srgbClr val="3F3F3F"/>
              </a:buClr>
              <a:buFont typeface="Calibri"/>
              <a:buNone/>
            </a:pPr>
            <a:r>
              <a:t/>
            </a:r>
            <a:endParaRPr sz="2400">
              <a:latin typeface="Helvetica Neue Light"/>
              <a:ea typeface="Helvetica Neue Light"/>
              <a:cs typeface="Helvetica Neue Light"/>
              <a:sym typeface="Helvetica Neue Light"/>
            </a:endParaRPr>
          </a:p>
        </p:txBody>
      </p:sp>
      <p:sp>
        <p:nvSpPr>
          <p:cNvPr id="119" name="Google Shape;119;p12"/>
          <p:cNvSpPr txBox="1"/>
          <p:nvPr/>
        </p:nvSpPr>
        <p:spPr>
          <a:xfrm>
            <a:off x="46358" y="2901043"/>
            <a:ext cx="184800" cy="2307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120" name="Google Shape;120;p12"/>
          <p:cNvCxnSpPr/>
          <p:nvPr/>
        </p:nvCxnSpPr>
        <p:spPr>
          <a:xfrm flipH="1" rot="10800000">
            <a:off x="13725" y="4903238"/>
            <a:ext cx="9144000" cy="39600"/>
          </a:xfrm>
          <a:prstGeom prst="straightConnector1">
            <a:avLst/>
          </a:prstGeom>
          <a:noFill/>
          <a:ln cap="flat" cmpd="sng" w="28575">
            <a:solidFill>
              <a:schemeClr val="dk2"/>
            </a:solidFill>
            <a:prstDash val="solid"/>
            <a:round/>
            <a:headEnd len="med" w="med" type="none"/>
            <a:tailEnd len="med" w="med" type="none"/>
          </a:ln>
        </p:spPr>
      </p:cxnSp>
      <p:sp>
        <p:nvSpPr>
          <p:cNvPr id="121" name="Google Shape;121;p12"/>
          <p:cNvSpPr txBox="1"/>
          <p:nvPr/>
        </p:nvSpPr>
        <p:spPr>
          <a:xfrm>
            <a:off x="4555350" y="4886850"/>
            <a:ext cx="4710300" cy="28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300">
                <a:latin typeface="Quicksand"/>
                <a:ea typeface="Quicksand"/>
                <a:cs typeface="Quicksand"/>
                <a:sym typeface="Quicksand"/>
              </a:rPr>
              <a:t>Applied Machine Learning Days,</a:t>
            </a:r>
            <a:r>
              <a:rPr lang="en-US" sz="1300">
                <a:latin typeface="Quicksand Light"/>
                <a:ea typeface="Quicksand Light"/>
                <a:cs typeface="Quicksand Light"/>
                <a:sym typeface="Quicksand Light"/>
              </a:rPr>
              <a:t> Lausanne. Switzerland</a:t>
            </a:r>
            <a:endParaRPr sz="1300">
              <a:latin typeface="Quicksand Light"/>
              <a:ea typeface="Quicksand Light"/>
              <a:cs typeface="Quicksand Light"/>
              <a:sym typeface="Quicksand Light"/>
            </a:endParaRPr>
          </a:p>
        </p:txBody>
      </p:sp>
      <p:pic>
        <p:nvPicPr>
          <p:cNvPr id="122" name="Google Shape;122;p12"/>
          <p:cNvPicPr preferRelativeResize="0"/>
          <p:nvPr/>
        </p:nvPicPr>
        <p:blipFill>
          <a:blip r:embed="rId3">
            <a:alphaModFix/>
          </a:blip>
          <a:stretch>
            <a:fillRect/>
          </a:stretch>
        </p:blipFill>
        <p:spPr>
          <a:xfrm>
            <a:off x="3536200" y="1624877"/>
            <a:ext cx="919569" cy="815600"/>
          </a:xfrm>
          <a:prstGeom prst="rect">
            <a:avLst/>
          </a:prstGeom>
          <a:noFill/>
          <a:ln>
            <a:noFill/>
          </a:ln>
        </p:spPr>
      </p:pic>
      <p:grpSp>
        <p:nvGrpSpPr>
          <p:cNvPr id="123" name="Google Shape;123;p12"/>
          <p:cNvGrpSpPr/>
          <p:nvPr/>
        </p:nvGrpSpPr>
        <p:grpSpPr>
          <a:xfrm>
            <a:off x="528650" y="1669556"/>
            <a:ext cx="3510100" cy="2666428"/>
            <a:chOff x="3652850" y="1593356"/>
            <a:chExt cx="3510100" cy="2666428"/>
          </a:xfrm>
        </p:grpSpPr>
        <p:sp>
          <p:nvSpPr>
            <p:cNvPr id="124" name="Google Shape;124;p12"/>
            <p:cNvSpPr txBox="1"/>
            <p:nvPr/>
          </p:nvSpPr>
          <p:spPr>
            <a:xfrm>
              <a:off x="3788250" y="1593356"/>
              <a:ext cx="3374700" cy="720600"/>
            </a:xfrm>
            <a:prstGeom prst="rect">
              <a:avLst/>
            </a:prstGeom>
            <a:noFill/>
            <a:ln>
              <a:noFill/>
            </a:ln>
          </p:spPr>
          <p:txBody>
            <a:bodyPr anchorCtr="0" anchor="ctr" bIns="60925" lIns="0" spcFirstLastPara="1" rIns="0" wrap="square" tIns="60925">
              <a:noAutofit/>
            </a:bodyPr>
            <a:lstStyle/>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Luca Pappalardo</a:t>
              </a:r>
              <a:endParaRPr sz="2500">
                <a:solidFill>
                  <a:srgbClr val="3F3F3F"/>
                </a:solidFill>
                <a:latin typeface="Avenir"/>
                <a:ea typeface="Avenir"/>
                <a:cs typeface="Avenir"/>
                <a:sym typeface="Avenir"/>
              </a:endParaRPr>
            </a:p>
            <a:p>
              <a:pPr indent="0" lvl="0" marL="0" marR="0" rtl="0" algn="l">
                <a:lnSpc>
                  <a:spcPct val="100000"/>
                </a:lnSpc>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@lucpappalard</a:t>
              </a:r>
              <a:endParaRPr sz="1800">
                <a:solidFill>
                  <a:srgbClr val="3F3F3F"/>
                </a:solidFill>
                <a:latin typeface="Avenir"/>
                <a:ea typeface="Avenir"/>
                <a:cs typeface="Avenir"/>
                <a:sym typeface="Avenir"/>
              </a:endParaRPr>
            </a:p>
          </p:txBody>
        </p:sp>
        <p:sp>
          <p:nvSpPr>
            <p:cNvPr id="125" name="Google Shape;125;p12"/>
            <p:cNvSpPr txBox="1"/>
            <p:nvPr/>
          </p:nvSpPr>
          <p:spPr>
            <a:xfrm>
              <a:off x="3652850" y="2645733"/>
              <a:ext cx="3050400" cy="6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Roberto Pellungrini</a:t>
              </a:r>
              <a:endParaRPr sz="2500">
                <a:solidFill>
                  <a:srgbClr val="3F3F3F"/>
                </a:solidFill>
                <a:latin typeface="Avenir"/>
                <a:ea typeface="Avenir"/>
                <a:cs typeface="Avenir"/>
                <a:sym typeface="Avenir"/>
              </a:endParaRPr>
            </a:p>
            <a:p>
              <a:pPr indent="0" lvl="0" marL="0" rtl="0" algn="l">
                <a:spcBef>
                  <a:spcPts val="0"/>
                </a:spcBef>
                <a:spcAft>
                  <a:spcPts val="0"/>
                </a:spcAft>
                <a:buClr>
                  <a:srgbClr val="3F3F3F"/>
                </a:buClr>
                <a:buFont typeface="Calibri"/>
                <a:buNone/>
              </a:pPr>
              <a:r>
                <a:rPr lang="en-US" sz="25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@pellungrobe</a:t>
              </a:r>
              <a:endParaRPr sz="1800"/>
            </a:p>
          </p:txBody>
        </p:sp>
        <p:sp>
          <p:nvSpPr>
            <p:cNvPr id="126" name="Google Shape;126;p12"/>
            <p:cNvSpPr txBox="1"/>
            <p:nvPr/>
          </p:nvSpPr>
          <p:spPr>
            <a:xfrm>
              <a:off x="3729050" y="3618684"/>
              <a:ext cx="2610300" cy="64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500">
                  <a:solidFill>
                    <a:srgbClr val="3F3F3F"/>
                  </a:solidFill>
                  <a:latin typeface="Avenir"/>
                  <a:ea typeface="Avenir"/>
                  <a:cs typeface="Avenir"/>
                  <a:sym typeface="Avenir"/>
                </a:rPr>
                <a:t>Gianni Barlacchi</a:t>
              </a:r>
              <a:endParaRPr sz="2400">
                <a:solidFill>
                  <a:srgbClr val="3F3F3F"/>
                </a:solidFill>
                <a:latin typeface="Avenir"/>
                <a:ea typeface="Avenir"/>
                <a:cs typeface="Avenir"/>
                <a:sym typeface="Avenir"/>
              </a:endParaRPr>
            </a:p>
            <a:p>
              <a:pPr indent="0" lvl="0" marL="0" rtl="0" algn="l">
                <a:spcBef>
                  <a:spcPts val="0"/>
                </a:spcBef>
                <a:spcAft>
                  <a:spcPts val="0"/>
                </a:spcAft>
                <a:buNone/>
              </a:pPr>
              <a:r>
                <a:rPr lang="en-US" sz="2400">
                  <a:solidFill>
                    <a:srgbClr val="3F3F3F"/>
                  </a:solidFill>
                  <a:latin typeface="Avenir"/>
                  <a:ea typeface="Avenir"/>
                  <a:cs typeface="Avenir"/>
                  <a:sym typeface="Avenir"/>
                </a:rPr>
                <a:t>      </a:t>
              </a:r>
              <a:r>
                <a:rPr lang="en-US" sz="1800">
                  <a:solidFill>
                    <a:srgbClr val="3F3F3F"/>
                  </a:solidFill>
                  <a:latin typeface="Avenir"/>
                  <a:ea typeface="Avenir"/>
                  <a:cs typeface="Avenir"/>
                  <a:sym typeface="Avenir"/>
                </a:rPr>
                <a:t>@GianniBarlacchi</a:t>
              </a:r>
              <a:endParaRPr sz="1800">
                <a:solidFill>
                  <a:srgbClr val="3F3F3F"/>
                </a:solidFill>
                <a:latin typeface="Avenir"/>
                <a:ea typeface="Avenir"/>
                <a:cs typeface="Avenir"/>
                <a:sym typeface="Avenir"/>
              </a:endParaRPr>
            </a:p>
            <a:p>
              <a:pPr indent="0" lvl="0" marL="0" rtl="0" algn="l">
                <a:spcBef>
                  <a:spcPts val="0"/>
                </a:spcBef>
                <a:spcAft>
                  <a:spcPts val="0"/>
                </a:spcAft>
                <a:buNone/>
              </a:pPr>
              <a:r>
                <a:t/>
              </a:r>
              <a:endParaRPr/>
            </a:p>
          </p:txBody>
        </p:sp>
      </p:grpSp>
      <p:pic>
        <p:nvPicPr>
          <p:cNvPr id="127" name="Google Shape;127;p12"/>
          <p:cNvPicPr preferRelativeResize="0"/>
          <p:nvPr/>
        </p:nvPicPr>
        <p:blipFill>
          <a:blip r:embed="rId4">
            <a:alphaModFix/>
          </a:blip>
          <a:stretch>
            <a:fillRect/>
          </a:stretch>
        </p:blipFill>
        <p:spPr>
          <a:xfrm>
            <a:off x="3641412" y="3820225"/>
            <a:ext cx="709151" cy="601178"/>
          </a:xfrm>
          <a:prstGeom prst="rect">
            <a:avLst/>
          </a:prstGeom>
          <a:noFill/>
          <a:ln>
            <a:noFill/>
          </a:ln>
        </p:spPr>
      </p:pic>
      <p:pic>
        <p:nvPicPr>
          <p:cNvPr id="128" name="Google Shape;128;p12"/>
          <p:cNvPicPr preferRelativeResize="0"/>
          <p:nvPr/>
        </p:nvPicPr>
        <p:blipFill>
          <a:blip r:embed="rId5">
            <a:alphaModFix/>
          </a:blip>
          <a:stretch>
            <a:fillRect/>
          </a:stretch>
        </p:blipFill>
        <p:spPr>
          <a:xfrm>
            <a:off x="3614213" y="2574824"/>
            <a:ext cx="763550" cy="763550"/>
          </a:xfrm>
          <a:prstGeom prst="rect">
            <a:avLst/>
          </a:prstGeom>
          <a:noFill/>
          <a:ln>
            <a:noFill/>
          </a:ln>
        </p:spPr>
      </p:pic>
      <p:pic>
        <p:nvPicPr>
          <p:cNvPr id="129" name="Google Shape;129;p12"/>
          <p:cNvPicPr preferRelativeResize="0"/>
          <p:nvPr/>
        </p:nvPicPr>
        <p:blipFill>
          <a:blip r:embed="rId6">
            <a:alphaModFix/>
          </a:blip>
          <a:stretch>
            <a:fillRect/>
          </a:stretch>
        </p:blipFill>
        <p:spPr>
          <a:xfrm>
            <a:off x="6398450" y="3131752"/>
            <a:ext cx="1285275" cy="1285275"/>
          </a:xfrm>
          <a:prstGeom prst="rect">
            <a:avLst/>
          </a:prstGeom>
          <a:noFill/>
          <a:ln>
            <a:noFill/>
          </a:ln>
        </p:spPr>
      </p:pic>
      <p:pic>
        <p:nvPicPr>
          <p:cNvPr id="130" name="Google Shape;130;p12"/>
          <p:cNvPicPr preferRelativeResize="0"/>
          <p:nvPr/>
        </p:nvPicPr>
        <p:blipFill>
          <a:blip r:embed="rId7">
            <a:alphaModFix/>
          </a:blip>
          <a:stretch>
            <a:fillRect/>
          </a:stretch>
        </p:blipFill>
        <p:spPr>
          <a:xfrm>
            <a:off x="5449688" y="1624875"/>
            <a:ext cx="2921627" cy="117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41393B"/>
      </a:dk2>
      <a:lt2>
        <a:srgbClr val="FF0000"/>
      </a:lt2>
      <a:accent1>
        <a:srgbClr val="00B050"/>
      </a:accent1>
      <a:accent2>
        <a:srgbClr val="314F62"/>
      </a:accent2>
      <a:accent3>
        <a:srgbClr val="BE224F"/>
      </a:accent3>
      <a:accent4>
        <a:srgbClr val="FC9B00"/>
      </a:accent4>
      <a:accent5>
        <a:srgbClr val="67A3A7"/>
      </a:accent5>
      <a:accent6>
        <a:srgbClr val="6D8B95"/>
      </a:accent6>
      <a:hlink>
        <a:srgbClr val="F4BB93"/>
      </a:hlink>
      <a:folHlink>
        <a:srgbClr val="37373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